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2" r:id="rId3"/>
    <p:sldId id="284" r:id="rId4"/>
    <p:sldId id="257" r:id="rId5"/>
    <p:sldId id="258" r:id="rId6"/>
    <p:sldId id="264" r:id="rId7"/>
    <p:sldId id="259" r:id="rId8"/>
    <p:sldId id="260" r:id="rId9"/>
    <p:sldId id="261" r:id="rId10"/>
    <p:sldId id="262" r:id="rId11"/>
    <p:sldId id="280" r:id="rId12"/>
    <p:sldId id="281" r:id="rId13"/>
    <p:sldId id="263" r:id="rId14"/>
    <p:sldId id="265" r:id="rId15"/>
    <p:sldId id="266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67" r:id="rId28"/>
    <p:sldId id="279" r:id="rId29"/>
    <p:sldId id="283" r:id="rId30"/>
    <p:sldId id="285" r:id="rId31"/>
    <p:sldId id="290" r:id="rId32"/>
    <p:sldId id="289" r:id="rId33"/>
    <p:sldId id="288" r:id="rId34"/>
    <p:sldId id="291" r:id="rId35"/>
    <p:sldId id="297" r:id="rId36"/>
    <p:sldId id="298" r:id="rId37"/>
    <p:sldId id="292" r:id="rId38"/>
    <p:sldId id="294" r:id="rId39"/>
    <p:sldId id="295" r:id="rId40"/>
    <p:sldId id="293" r:id="rId41"/>
    <p:sldId id="296" r:id="rId42"/>
    <p:sldId id="299" r:id="rId43"/>
    <p:sldId id="286" r:id="rId44"/>
    <p:sldId id="287" r:id="rId4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72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D2DCA3-A474-480E-912A-FD9D764954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862F456-493F-49C5-A2D8-7B9423264C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4A400B-316D-4783-87BF-B40FA7637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2E0D-7941-4906-BDF3-D71C3D773E90}" type="datetimeFigureOut">
              <a:rPr lang="ru-RU" smtClean="0"/>
              <a:t>03.05.2022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ECED72B-D84A-4326-85E2-239D3E656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B24D01-C585-4B62-84A9-FF032B6D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AAE4-546C-434F-8FF1-7A924D1E75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830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4A607F-F6CB-483F-8919-1166FA8BA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7DC702F-64BB-4775-AD08-34B173D75B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7EF01E-3DE5-407A-A1C2-619B32BD4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2E0D-7941-4906-BDF3-D71C3D773E90}" type="datetimeFigureOut">
              <a:rPr lang="ru-RU" smtClean="0"/>
              <a:t>03.05.2022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C7AD52-8AE4-42C8-9EE3-B697AD468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BB7F8FB-349B-48BA-83D8-7C69A5333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AAE4-546C-434F-8FF1-7A924D1E75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1246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0F35024-C7D9-4719-9C7F-0F98D29D4E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724845B-ADCA-4ED1-9099-07CCD35FAC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2B4C0C-431D-449D-B158-9212EDDD1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2E0D-7941-4906-BDF3-D71C3D773E90}" type="datetimeFigureOut">
              <a:rPr lang="ru-RU" smtClean="0"/>
              <a:t>03.05.2022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8A5865-DC88-4224-AAA9-2B5BF00B3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B5B842-3C82-4925-8447-66C1FACBA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AAE4-546C-434F-8FF1-7A924D1E75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0634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448AA1-512F-4CDB-AB8F-74550407A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046628-497C-4B52-B8A4-84EB03434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B739A1-BDAC-47BB-96EE-A89D9BDE1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2E0D-7941-4906-BDF3-D71C3D773E90}" type="datetimeFigureOut">
              <a:rPr lang="ru-RU" smtClean="0"/>
              <a:t>03.05.2022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7719D1-9826-413F-BF80-3EC7BF3A8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58223A-530C-4D68-AB6F-9C33A5DDC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AAE4-546C-434F-8FF1-7A924D1E75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4900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5FF9FB-8D16-463F-9C90-5093C46BB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7BB12F9-CDDA-40FB-AF0D-4D7E0C56B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75E88C-ACF0-4AA7-8E0D-05C613074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2E0D-7941-4906-BDF3-D71C3D773E90}" type="datetimeFigureOut">
              <a:rPr lang="ru-RU" smtClean="0"/>
              <a:t>03.05.2022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AFB0AAE-D3CB-49D8-B265-189956B8D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C53024-A4F1-4237-BABE-9F3F6AAFC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AAE4-546C-434F-8FF1-7A924D1E75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7102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8BC6E4-7BC1-4DC8-A747-214DE5AFC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CD0E45-3B32-40FC-8A6B-A7196CCE64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FC0F6D2-5F83-47E9-8F9C-6C6E080E8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901F306-0E09-4A63-A796-C2E70F20C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2E0D-7941-4906-BDF3-D71C3D773E90}" type="datetimeFigureOut">
              <a:rPr lang="ru-RU" smtClean="0"/>
              <a:t>03.05.2022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0FD17BC-7521-4781-A429-02DA0F807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B70A210-5EE8-4F20-B4B9-8EE9CE6AC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AAE4-546C-434F-8FF1-7A924D1E75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3928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F6AADC-09E6-4D22-B496-0B14415C5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31B0232-22DC-42D0-835C-95D241266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FCFADB2-FC09-4491-BA88-3DEE8FC6FD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687D344-CC0F-4B2C-B85F-B53AB7705F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3833AEC-D4E5-48C2-AA43-6BE1498DE9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27FD8A5-DFE1-4DAA-8418-1C0D2E2C6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2E0D-7941-4906-BDF3-D71C3D773E90}" type="datetimeFigureOut">
              <a:rPr lang="ru-RU" smtClean="0"/>
              <a:t>03.05.2022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0A251A0-DFB7-45E0-BAB9-6B5A246E8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8A9F039-AA97-44CF-AC7D-E6428F688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AAE4-546C-434F-8FF1-7A924D1E75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8979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F8371E-F521-4264-A608-24CFDE095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0D1130F-65F6-49D3-A4E3-BA838054E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2E0D-7941-4906-BDF3-D71C3D773E90}" type="datetimeFigureOut">
              <a:rPr lang="ru-RU" smtClean="0"/>
              <a:t>03.05.2022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03ADEE-3196-4E62-A6FA-C689F5C2F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EC0474D-4057-4E33-8D72-CD1BE7C9F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AAE4-546C-434F-8FF1-7A924D1E75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401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33730A4-7F68-49D7-9ED2-1D7F00510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2E0D-7941-4906-BDF3-D71C3D773E90}" type="datetimeFigureOut">
              <a:rPr lang="ru-RU" smtClean="0"/>
              <a:t>03.05.2022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6028E51-D9AA-4554-91D1-AC815BC4E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18535C5-7530-433A-87AD-DC6029BAB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AAE4-546C-434F-8FF1-7A924D1E75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075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2DC93D-D925-46B9-9E92-22B3BCA88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A2269F-BB25-4852-8F91-3BA15D198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8CF602A-3B5E-4CD2-92E0-8616EF374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FA251DB-9800-4902-BDA4-412178F31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2E0D-7941-4906-BDF3-D71C3D773E90}" type="datetimeFigureOut">
              <a:rPr lang="ru-RU" smtClean="0"/>
              <a:t>03.05.2022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7349B74-D8D7-4CDF-BDAB-717448A85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BBF9283-8801-42CD-A80F-B1A79DF6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AAE4-546C-434F-8FF1-7A924D1E75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2854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B502A8-294D-4743-95B1-034C0ECB8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729DE97-7A55-4E6C-8B1F-FCA2FD4DA1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54E58E3-6845-4022-A384-19105EB57F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45ECA69-F319-4EB5-8BD8-934071E19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2E0D-7941-4906-BDF3-D71C3D773E90}" type="datetimeFigureOut">
              <a:rPr lang="ru-RU" smtClean="0"/>
              <a:t>03.05.2022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4D8D7E3-88FE-4D5B-83A6-77687F1EB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2F3F677-E3BB-45A3-9406-D7699AA86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AAE4-546C-434F-8FF1-7A924D1E75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924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1B1E72-7537-40B0-8880-E6D34264C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984089E-0C4A-4CF7-9F53-78225C158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D394E3-6CB3-449B-96E9-D2CD2BE10F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C2E0D-7941-4906-BDF3-D71C3D773E90}" type="datetimeFigureOut">
              <a:rPr lang="ru-RU" smtClean="0"/>
              <a:t>03.05.2022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7E0781-9CC7-4496-A763-39818E6871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B74CCE4-4CCD-4263-B04C-5CD435D66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1AAE4-546C-434F-8FF1-7A924D1E75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5731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ru.wikipedia.org/wiki/%D0%9F%D1%80%D0%BE%D1%81%D1%82%D1%80%D0%B0%D0%BD%D1%81%D1%82%D0%B2%D0%B5%D0%BD%D0%BD%D1%8B%D0%B5_%D0%B4%D0%B0%D0%BD%D0%BD%D1%8B%D0%B5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pro.arcgis.com/ru/pro-app/2.7/tool-reference/spatial-statistics/what-is-a-z-score-what-is-a-p-value.htm" TargetMode="Externa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%D0%AD%D0%BB%D0%BB%D0%B8%D0%BF%D1%81%D0%BE%D0%B8%D0%B4_%D0%B2%D1%80%D0%B0%D1%89%D0%B5%D0%BD%D0%B8%D1%8F" TargetMode="External"/><Relationship Id="rId3" Type="http://schemas.openxmlformats.org/officeDocument/2006/relationships/hyperlink" Target="https://ru.wikipedia.org/w/index.php?title=WGS_72&amp;action=edit&amp;redlink=1" TargetMode="External"/><Relationship Id="rId7" Type="http://schemas.openxmlformats.org/officeDocument/2006/relationships/hyperlink" Target="https://ru.wikipedia.org/wiki/%D0%93%D1%80%D0%B8%D0%BD%D0%B2%D0%B8%D1%87%D1%81%D0%BA%D0%B8%D0%B9_%D0%BC%D0%B5%D1%80%D0%B8%D0%B4%D0%B8%D0%B0%D0%BD" TargetMode="External"/><Relationship Id="rId2" Type="http://schemas.openxmlformats.org/officeDocument/2006/relationships/hyperlink" Target="https://ru.wikipedia.org/wiki/%D0%90%D0%BD%D0%B3%D0%BB%D0%B8%D0%B9%D1%81%D0%BA%D0%B8%D0%B9_%D1%8F%D0%B7%D1%8B%D0%BA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u.wikipedia.org/wiki/%D0%9E%D0%BF%D0%BE%D1%80%D0%BD%D1%8B%D0%B9_%D0%BC%D0%B5%D1%80%D0%B8%D0%B4%D0%B8%D0%B0%D0%BD" TargetMode="External"/><Relationship Id="rId5" Type="http://schemas.openxmlformats.org/officeDocument/2006/relationships/hyperlink" Target="https://ru.wikipedia.org/w/index.php?title=WGS_60&amp;action=edit&amp;redlink=1" TargetMode="External"/><Relationship Id="rId4" Type="http://schemas.openxmlformats.org/officeDocument/2006/relationships/hyperlink" Target="https://ru.wikipedia.org/w/index.php?title=WGS_66&amp;action=edit&amp;redlink=1" TargetMode="External"/><Relationship Id="rId9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988310-5973-4ED9-BAD3-7A9103195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320" y="1122362"/>
            <a:ext cx="10993120" cy="3205798"/>
          </a:xfrm>
        </p:spPr>
        <p:txBody>
          <a:bodyPr>
            <a:normAutofit/>
          </a:bodyPr>
          <a:lstStyle/>
          <a:p>
            <a:r>
              <a:rPr lang="ru-RU" sz="3200" b="1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Пространственно-динамический анализ и прогнозирование развития урбанистических систем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7F1103C-E63A-4EA9-997E-4406BD2238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28160"/>
            <a:ext cx="8615680" cy="1676400"/>
          </a:xfrm>
        </p:spPr>
        <p:txBody>
          <a:bodyPr>
            <a:normAutofit/>
          </a:bodyPr>
          <a:lstStyle/>
          <a:p>
            <a:endParaRPr lang="ru-RU" dirty="0"/>
          </a:p>
          <a:p>
            <a:endParaRPr lang="ru-RU" dirty="0"/>
          </a:p>
          <a:p>
            <a:r>
              <a:rPr lang="ru-RU" b="1" dirty="0"/>
              <a:t>Зарова Е.В., д.э.н.. профессор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0EF211-0588-414B-B308-4BEFAE435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79175"/>
            <a:ext cx="4548822" cy="256243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B7B887-095E-403D-A7EE-E104F5984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2160" y="372642"/>
            <a:ext cx="2743200" cy="285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04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2FEE74-B0A5-41F6-9F90-0DACF9753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6595"/>
            <a:ext cx="12192000" cy="4404810"/>
          </a:xfrm>
          <a:prstGeom prst="rect">
            <a:avLst/>
          </a:prstGeom>
        </p:spPr>
      </p:pic>
      <p:sp>
        <p:nvSpPr>
          <p:cNvPr id="5" name="Облачко с текстом: прямоугольное 4">
            <a:extLst>
              <a:ext uri="{FF2B5EF4-FFF2-40B4-BE49-F238E27FC236}">
                <a16:creationId xmlns:a16="http://schemas.microsoft.com/office/drawing/2014/main" id="{E9715E15-B46C-40B3-AC1C-95A94E886F91}"/>
              </a:ext>
            </a:extLst>
          </p:cNvPr>
          <p:cNvSpPr/>
          <p:nvPr/>
        </p:nvSpPr>
        <p:spPr>
          <a:xfrm>
            <a:off x="1091954" y="5686152"/>
            <a:ext cx="958788" cy="585926"/>
          </a:xfrm>
          <a:prstGeom prst="wedgeRectCallout">
            <a:avLst>
              <a:gd name="adj1" fmla="val -128984"/>
              <a:gd name="adj2" fmla="val -2556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Сев. широты</a:t>
            </a:r>
          </a:p>
        </p:txBody>
      </p:sp>
      <p:sp>
        <p:nvSpPr>
          <p:cNvPr id="6" name="Облачко с текстом: прямоугольное 5">
            <a:extLst>
              <a:ext uri="{FF2B5EF4-FFF2-40B4-BE49-F238E27FC236}">
                <a16:creationId xmlns:a16="http://schemas.microsoft.com/office/drawing/2014/main" id="{68A7531E-D539-49CA-8179-2C00C658E6D2}"/>
              </a:ext>
            </a:extLst>
          </p:cNvPr>
          <p:cNvSpPr/>
          <p:nvPr/>
        </p:nvSpPr>
        <p:spPr>
          <a:xfrm>
            <a:off x="3009530" y="6001305"/>
            <a:ext cx="1669002" cy="585926"/>
          </a:xfrm>
          <a:prstGeom prst="wedgeRectCallout">
            <a:avLst>
              <a:gd name="adj1" fmla="val -82535"/>
              <a:gd name="adj2" fmla="val -2405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/>
              <a:t>Вост.долготы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2495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BDBDAE-45D7-48E1-BD61-0FE374B1B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48" y="373000"/>
            <a:ext cx="11079332" cy="61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355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ADE18D7-4C02-47CF-935A-FF1EABC59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92" y="519328"/>
            <a:ext cx="10999433" cy="581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84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67F169C-50A8-46B8-9EF1-17D811EF8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80" y="747558"/>
            <a:ext cx="11633200" cy="578960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5A5833-9E00-4E6F-8B89-5BEF3590A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71" y="2050742"/>
            <a:ext cx="2945512" cy="295027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060201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1BD7BD-D9E9-46FB-A7FC-A38CE4A23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40" y="365125"/>
            <a:ext cx="11267440" cy="650875"/>
          </a:xfrm>
        </p:spPr>
        <p:txBody>
          <a:bodyPr>
            <a:normAutofit fontScale="90000"/>
          </a:bodyPr>
          <a:lstStyle/>
          <a:p>
            <a:r>
              <a:rPr lang="ru-RU" dirty="0"/>
              <a:t>Назначение пространственного анализа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581C526-CFDC-4BDB-A9AE-B74F8DBD332C}"/>
              </a:ext>
            </a:extLst>
          </p:cNvPr>
          <p:cNvSpPr/>
          <p:nvPr/>
        </p:nvSpPr>
        <p:spPr>
          <a:xfrm>
            <a:off x="370840" y="1346200"/>
            <a:ext cx="5059680" cy="9956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Социальные системы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76016D1-D890-4853-83E3-5ECF36C8FA1A}"/>
              </a:ext>
            </a:extLst>
          </p:cNvPr>
          <p:cNvSpPr/>
          <p:nvPr/>
        </p:nvSpPr>
        <p:spPr>
          <a:xfrm>
            <a:off x="6080760" y="1097280"/>
            <a:ext cx="5740400" cy="1828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Изучение </a:t>
            </a:r>
            <a:r>
              <a:rPr lang="ru-RU" b="1" dirty="0">
                <a:solidFill>
                  <a:srgbClr val="C00000"/>
                </a:solidFill>
              </a:rPr>
              <a:t>взаимодействий между людьми</a:t>
            </a:r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, находящимися на разных территориях (сопряженных или несопряженных) в социальном, экономическом и политическом аспектах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4E50400-77FA-42A6-8710-B1CF61CF59D4}"/>
              </a:ext>
            </a:extLst>
          </p:cNvPr>
          <p:cNvSpPr/>
          <p:nvPr/>
        </p:nvSpPr>
        <p:spPr>
          <a:xfrm>
            <a:off x="370840" y="3352800"/>
            <a:ext cx="5059680" cy="9956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Природные среды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59E644D-CB97-4836-A7F9-A479B2686F69}"/>
              </a:ext>
            </a:extLst>
          </p:cNvPr>
          <p:cNvSpPr/>
          <p:nvPr/>
        </p:nvSpPr>
        <p:spPr>
          <a:xfrm>
            <a:off x="6080760" y="3352800"/>
            <a:ext cx="5740400" cy="1574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Исследование </a:t>
            </a:r>
            <a:r>
              <a:rPr lang="ru-RU" b="1" dirty="0">
                <a:solidFill>
                  <a:srgbClr val="C00000"/>
                </a:solidFill>
              </a:rPr>
              <a:t>природных явлений и опасностей</a:t>
            </a:r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,  связанных с изменением климата, для управления природными ресурсами, защиты окружающей среды и устойчивого развития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59DCFB5-D408-4D80-859D-E0B772E39032}"/>
              </a:ext>
            </a:extLst>
          </p:cNvPr>
          <p:cNvSpPr/>
          <p:nvPr/>
        </p:nvSpPr>
        <p:spPr>
          <a:xfrm>
            <a:off x="447040" y="5359399"/>
            <a:ext cx="4983480" cy="1133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rgbClr val="C00000"/>
                </a:solidFill>
              </a:rPr>
              <a:t>Экономика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188ABE7-5AA5-4874-947A-E78C8D8FB59B}"/>
              </a:ext>
            </a:extLst>
          </p:cNvPr>
          <p:cNvSpPr/>
          <p:nvPr/>
        </p:nvSpPr>
        <p:spPr>
          <a:xfrm>
            <a:off x="6096000" y="5217793"/>
            <a:ext cx="5740400" cy="12750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solidFill>
                  <a:schemeClr val="tx1"/>
                </a:solidFill>
              </a:rPr>
              <a:t>Моделирование и анализ взаимосвязей между различными параметрами </a:t>
            </a:r>
            <a:r>
              <a:rPr lang="ru-RU" b="1" dirty="0">
                <a:solidFill>
                  <a:srgbClr val="C00000"/>
                </a:solidFill>
              </a:rPr>
              <a:t>экономической жизни </a:t>
            </a:r>
            <a:r>
              <a:rPr lang="ru-RU" b="1" dirty="0">
                <a:solidFill>
                  <a:schemeClr val="tx1"/>
                </a:solidFill>
              </a:rPr>
              <a:t>с учетом ее пространственного размещения и «передвижения»</a:t>
            </a:r>
          </a:p>
        </p:txBody>
      </p:sp>
    </p:spTree>
    <p:extLst>
      <p:ext uri="{BB962C8B-B14F-4D97-AF65-F5344CB8AC3E}">
        <p14:creationId xmlns:p14="http://schemas.microsoft.com/office/powerpoint/2010/main" val="1158836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927AC6-7D49-4A1B-8819-D75052B5A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20" y="365125"/>
            <a:ext cx="11551920" cy="681355"/>
          </a:xfrm>
        </p:spPr>
        <p:txBody>
          <a:bodyPr>
            <a:normAutofit fontScale="90000"/>
          </a:bodyPr>
          <a:lstStyle/>
          <a:p>
            <a:r>
              <a:rPr lang="ru-RU" dirty="0"/>
              <a:t>Последовательность пространственного анализа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ABDFEB0-7D57-4435-91FA-49F746D6834D}"/>
              </a:ext>
            </a:extLst>
          </p:cNvPr>
          <p:cNvSpPr/>
          <p:nvPr/>
        </p:nvSpPr>
        <p:spPr>
          <a:xfrm>
            <a:off x="7975600" y="1046480"/>
            <a:ext cx="2407920" cy="6604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chemeClr val="tx1"/>
                </a:solidFill>
              </a:rPr>
              <a:t>Методы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812D8CC-B013-4772-9E0E-B600DF608782}"/>
              </a:ext>
            </a:extLst>
          </p:cNvPr>
          <p:cNvSpPr/>
          <p:nvPr/>
        </p:nvSpPr>
        <p:spPr>
          <a:xfrm>
            <a:off x="7416800" y="1706881"/>
            <a:ext cx="3799840" cy="1198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rgbClr val="C00000"/>
                </a:solidFill>
              </a:rPr>
              <a:t>Описание</a:t>
            </a:r>
            <a:r>
              <a:rPr lang="ru-RU" sz="2400" b="1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ru-RU" sz="2400" b="1" dirty="0">
                <a:solidFill>
                  <a:schemeClr val="tx1"/>
                </a:solidFill>
              </a:rPr>
              <a:t>описательная статистика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122D087-94A9-492F-A644-916E31C501D5}"/>
              </a:ext>
            </a:extLst>
          </p:cNvPr>
          <p:cNvSpPr/>
          <p:nvPr/>
        </p:nvSpPr>
        <p:spPr>
          <a:xfrm>
            <a:off x="7416800" y="3165475"/>
            <a:ext cx="3799840" cy="1574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rgbClr val="C00000"/>
                </a:solidFill>
              </a:rPr>
              <a:t>Исследование: </a:t>
            </a:r>
          </a:p>
          <a:p>
            <a:pPr algn="ctr"/>
            <a:r>
              <a:rPr lang="ru-RU" sz="2000" b="1" dirty="0">
                <a:solidFill>
                  <a:schemeClr val="tx1"/>
                </a:solidFill>
              </a:rPr>
              <a:t>Исследование пространственных распределений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DA40C1F-A387-4DF7-9180-BA5D22914579}"/>
              </a:ext>
            </a:extLst>
          </p:cNvPr>
          <p:cNvSpPr/>
          <p:nvPr/>
        </p:nvSpPr>
        <p:spPr>
          <a:xfrm>
            <a:off x="7416800" y="5049520"/>
            <a:ext cx="3799840" cy="11982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rgbClr val="C00000"/>
                </a:solidFill>
              </a:rPr>
              <a:t>Объяснение:</a:t>
            </a:r>
            <a:r>
              <a:rPr lang="ru-RU" sz="200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ru-RU" sz="2000" b="1" dirty="0">
                <a:solidFill>
                  <a:schemeClr val="tx1"/>
                </a:solidFill>
              </a:rPr>
              <a:t>пространственное моделирование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1035D3D-245B-4FDD-8497-5ACE03FA9EDE}"/>
              </a:ext>
            </a:extLst>
          </p:cNvPr>
          <p:cNvSpPr/>
          <p:nvPr/>
        </p:nvSpPr>
        <p:spPr>
          <a:xfrm>
            <a:off x="4439920" y="1706881"/>
            <a:ext cx="2143760" cy="1198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Что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504717D-629C-48C2-8144-0E379C4C2ED8}"/>
              </a:ext>
            </a:extLst>
          </p:cNvPr>
          <p:cNvSpPr/>
          <p:nvPr/>
        </p:nvSpPr>
        <p:spPr>
          <a:xfrm>
            <a:off x="4460240" y="3241040"/>
            <a:ext cx="2143760" cy="149923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Где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9272CED-5D52-459A-A249-EFCBE695D9A3}"/>
              </a:ext>
            </a:extLst>
          </p:cNvPr>
          <p:cNvSpPr/>
          <p:nvPr/>
        </p:nvSpPr>
        <p:spPr>
          <a:xfrm>
            <a:off x="4460240" y="5049520"/>
            <a:ext cx="2123440" cy="11982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Как</a:t>
            </a:r>
            <a:r>
              <a:rPr lang="en-US" b="1" dirty="0">
                <a:solidFill>
                  <a:schemeClr val="tx1"/>
                </a:solidFill>
              </a:rPr>
              <a:t>/ </a:t>
            </a:r>
            <a:r>
              <a:rPr lang="ru-RU" b="1" dirty="0">
                <a:solidFill>
                  <a:schemeClr val="tx1"/>
                </a:solidFill>
              </a:rPr>
              <a:t>Почему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4A77541-FCC6-4783-A83C-B4FF72649491}"/>
              </a:ext>
            </a:extLst>
          </p:cNvPr>
          <p:cNvSpPr/>
          <p:nvPr/>
        </p:nvSpPr>
        <p:spPr>
          <a:xfrm>
            <a:off x="1330960" y="1991360"/>
            <a:ext cx="2275840" cy="681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Шаг 1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C256904-A35B-41BA-AFB0-3AEA247EFD80}"/>
              </a:ext>
            </a:extLst>
          </p:cNvPr>
          <p:cNvSpPr/>
          <p:nvPr/>
        </p:nvSpPr>
        <p:spPr>
          <a:xfrm>
            <a:off x="1584960" y="3647440"/>
            <a:ext cx="1818640" cy="772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Шаг 2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75962B1-18A0-4A28-A5CA-AF86A6CAE1DB}"/>
              </a:ext>
            </a:extLst>
          </p:cNvPr>
          <p:cNvSpPr/>
          <p:nvPr/>
        </p:nvSpPr>
        <p:spPr>
          <a:xfrm>
            <a:off x="1239520" y="5049520"/>
            <a:ext cx="2367280" cy="904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Шаг 3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294B6A1-71B6-431B-9C94-7136819D6F7B}"/>
              </a:ext>
            </a:extLst>
          </p:cNvPr>
          <p:cNvSpPr/>
          <p:nvPr/>
        </p:nvSpPr>
        <p:spPr>
          <a:xfrm>
            <a:off x="1239520" y="1046480"/>
            <a:ext cx="10637520" cy="557784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id="{34858794-9B6F-47B6-82D6-9A0AAB677F6C}"/>
              </a:ext>
            </a:extLst>
          </p:cNvPr>
          <p:cNvSpPr/>
          <p:nvPr/>
        </p:nvSpPr>
        <p:spPr>
          <a:xfrm>
            <a:off x="6604000" y="2169795"/>
            <a:ext cx="812800" cy="2990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: вправо 14">
            <a:extLst>
              <a:ext uri="{FF2B5EF4-FFF2-40B4-BE49-F238E27FC236}">
                <a16:creationId xmlns:a16="http://schemas.microsoft.com/office/drawing/2014/main" id="{CD7E6A5D-0F88-4360-9228-71F814FCE5C3}"/>
              </a:ext>
            </a:extLst>
          </p:cNvPr>
          <p:cNvSpPr/>
          <p:nvPr/>
        </p:nvSpPr>
        <p:spPr>
          <a:xfrm>
            <a:off x="6583680" y="3840479"/>
            <a:ext cx="833120" cy="2990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: вправо 15">
            <a:extLst>
              <a:ext uri="{FF2B5EF4-FFF2-40B4-BE49-F238E27FC236}">
                <a16:creationId xmlns:a16="http://schemas.microsoft.com/office/drawing/2014/main" id="{8A4BA8B9-C23E-4031-B083-D5BD6B0429D4}"/>
              </a:ext>
            </a:extLst>
          </p:cNvPr>
          <p:cNvSpPr/>
          <p:nvPr/>
        </p:nvSpPr>
        <p:spPr>
          <a:xfrm>
            <a:off x="6624320" y="5512435"/>
            <a:ext cx="792480" cy="2990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6308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ACE957-3F82-4F14-97BE-C388EFCF3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" y="365125"/>
            <a:ext cx="11490960" cy="589915"/>
          </a:xfrm>
        </p:spPr>
        <p:txBody>
          <a:bodyPr>
            <a:normAutofit fontScale="90000"/>
          </a:bodyPr>
          <a:lstStyle/>
          <a:p>
            <a:r>
              <a:rPr lang="ru-RU" dirty="0"/>
              <a:t>Основные определения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74BD3F4-46A7-4B82-969E-BAF168D81820}"/>
              </a:ext>
            </a:extLst>
          </p:cNvPr>
          <p:cNvSpPr/>
          <p:nvPr/>
        </p:nvSpPr>
        <p:spPr>
          <a:xfrm>
            <a:off x="314960" y="1148080"/>
            <a:ext cx="5435600" cy="22809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solidFill>
                  <a:srgbClr val="C00000"/>
                </a:solidFill>
              </a:rPr>
              <a:t>Пространственная статистика </a:t>
            </a:r>
            <a:r>
              <a:rPr lang="ru-RU" b="1" dirty="0">
                <a:solidFill>
                  <a:schemeClr val="tx1"/>
                </a:solidFill>
              </a:rPr>
              <a:t>– методы анализа пространственных данных, количественной оценки пространственных закономерностей, моделирования взаимосвязей явлений и процессов в географическом пространстве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9860D4D2-AFED-40C2-A693-8C0ABA221C10}"/>
              </a:ext>
            </a:extLst>
          </p:cNvPr>
          <p:cNvSpPr/>
          <p:nvPr/>
        </p:nvSpPr>
        <p:spPr>
          <a:xfrm>
            <a:off x="6004560" y="121920"/>
            <a:ext cx="5069840" cy="4333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Используются данные </a:t>
            </a:r>
            <a:r>
              <a:rPr lang="ru-RU" b="1" dirty="0">
                <a:solidFill>
                  <a:srgbClr val="C00000"/>
                </a:solidFill>
              </a:rPr>
              <a:t>ГИС</a:t>
            </a:r>
            <a:r>
              <a:rPr lang="ru-RU" b="1" dirty="0">
                <a:solidFill>
                  <a:schemeClr val="tx1"/>
                </a:solidFill>
              </a:rPr>
              <a:t> </a:t>
            </a:r>
            <a:r>
              <a:rPr lang="ru-RU" b="1" i="0" dirty="0">
                <a:solidFill>
                  <a:schemeClr val="tx1"/>
                </a:solidFill>
                <a:effectLst/>
              </a:rPr>
              <a:t>— систем сбора, хранения, анализа и графической визуализации </a:t>
            </a:r>
            <a:r>
              <a:rPr lang="ru-RU" b="1" i="0" u="none" strike="noStrike" dirty="0">
                <a:solidFill>
                  <a:schemeClr val="tx1"/>
                </a:solidFill>
                <a:effectLst/>
                <a:hlinkClick r:id="rId2" tooltip="Пространственные данные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пространственных</a:t>
            </a:r>
            <a:r>
              <a:rPr lang="ru-RU" b="1" i="0" dirty="0">
                <a:solidFill>
                  <a:schemeClr val="tx1"/>
                </a:solidFill>
                <a:effectLst/>
              </a:rPr>
              <a:t> (географических) данных и связанной с ними информации о необходимых объектах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6FBBBE1-BF8F-4DCB-B1F9-681F3C81F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678" y="4123394"/>
            <a:ext cx="3870642" cy="220120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BC32C17-7BA4-4C55-87D4-8F6761676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041" y="3259636"/>
            <a:ext cx="2205038" cy="3385639"/>
          </a:xfrm>
          <a:prstGeom prst="rect">
            <a:avLst/>
          </a:prstGeom>
        </p:spPr>
      </p:pic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6A777DA3-4603-4A98-A0C8-F794B97EA043}"/>
              </a:ext>
            </a:extLst>
          </p:cNvPr>
          <p:cNvSpPr/>
          <p:nvPr/>
        </p:nvSpPr>
        <p:spPr>
          <a:xfrm>
            <a:off x="487680" y="3697061"/>
            <a:ext cx="4023360" cy="2896779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rgbClr val="C00000"/>
                </a:solidFill>
              </a:rPr>
              <a:t>Пространственные данные </a:t>
            </a:r>
            <a:r>
              <a:rPr lang="ru-RU" b="1" dirty="0">
                <a:solidFill>
                  <a:schemeClr val="tx1"/>
                </a:solidFill>
              </a:rPr>
              <a:t>-  данные по объектам совокупности, имеющим </a:t>
            </a:r>
            <a:r>
              <a:rPr lang="ru-RU" b="1" dirty="0">
                <a:solidFill>
                  <a:srgbClr val="C00000"/>
                </a:solidFill>
              </a:rPr>
              <a:t>пространственную привязку (координаты в географической системе координат) </a:t>
            </a:r>
            <a:r>
              <a:rPr lang="ru-RU" b="1" dirty="0">
                <a:solidFill>
                  <a:schemeClr val="tx1"/>
                </a:solidFill>
              </a:rPr>
              <a:t>и характеризующиеся другими количественными и качественными признаками (атрибутами)</a:t>
            </a:r>
          </a:p>
        </p:txBody>
      </p:sp>
    </p:spTree>
    <p:extLst>
      <p:ext uri="{BB962C8B-B14F-4D97-AF65-F5344CB8AC3E}">
        <p14:creationId xmlns:p14="http://schemas.microsoft.com/office/powerpoint/2010/main" val="1207671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3611DD-FD6E-4839-9F6F-170485B4C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1515"/>
          </a:xfrm>
        </p:spPr>
        <p:txBody>
          <a:bodyPr>
            <a:normAutofit fontScale="90000"/>
          </a:bodyPr>
          <a:lstStyle/>
          <a:p>
            <a:r>
              <a:rPr lang="ru-RU" dirty="0"/>
              <a:t>Особенности пространственных данных (1)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5189A4F-2A50-4555-A719-A5E9B017DC40}"/>
              </a:ext>
            </a:extLst>
          </p:cNvPr>
          <p:cNvSpPr/>
          <p:nvPr/>
        </p:nvSpPr>
        <p:spPr>
          <a:xfrm>
            <a:off x="355600" y="1310640"/>
            <a:ext cx="11369040" cy="8534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Многие из традиционных статистических подходов, используемых для непространственных данных, </a:t>
            </a:r>
          </a:p>
          <a:p>
            <a:pPr algn="ctr"/>
            <a:r>
              <a:rPr lang="ru-RU" b="1" dirty="0">
                <a:solidFill>
                  <a:schemeClr val="accent1">
                    <a:lumMod val="75000"/>
                  </a:schemeClr>
                </a:solidFill>
              </a:rPr>
              <a:t>НЕ МОГУТ ПРИМЕНЯТЬСЯ  НАПРЯМУЮ ДЛЯ ПРОСТРАНСТВЕННЫХ ДАННЫХ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151AFD3-5CBB-48B2-A103-47EBAE7301C3}"/>
              </a:ext>
            </a:extLst>
          </p:cNvPr>
          <p:cNvSpPr/>
          <p:nvPr/>
        </p:nvSpPr>
        <p:spPr>
          <a:xfrm>
            <a:off x="1676400" y="2316480"/>
            <a:ext cx="8839200" cy="7924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rgbClr val="C00000"/>
                </a:solidFill>
              </a:rPr>
              <a:t>ОСОБЕННОСТИ ПРОСТРАНСТВЕННЫХ ДАННЫХ</a:t>
            </a:r>
          </a:p>
        </p:txBody>
      </p:sp>
      <p:sp>
        <p:nvSpPr>
          <p:cNvPr id="5" name="Стрелка: вниз 4">
            <a:extLst>
              <a:ext uri="{FF2B5EF4-FFF2-40B4-BE49-F238E27FC236}">
                <a16:creationId xmlns:a16="http://schemas.microsoft.com/office/drawing/2014/main" id="{FC85CDF4-D239-4E8C-88DE-8F40C40B5E20}"/>
              </a:ext>
            </a:extLst>
          </p:cNvPr>
          <p:cNvSpPr/>
          <p:nvPr/>
        </p:nvSpPr>
        <p:spPr>
          <a:xfrm>
            <a:off x="5618480" y="2164080"/>
            <a:ext cx="782320" cy="254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E07F9753-EF41-4E0D-8493-31E1064F2710}"/>
              </a:ext>
            </a:extLst>
          </p:cNvPr>
          <p:cNvSpPr/>
          <p:nvPr/>
        </p:nvSpPr>
        <p:spPr>
          <a:xfrm>
            <a:off x="355600" y="3429000"/>
            <a:ext cx="6888480" cy="29921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rgbClr val="C00000"/>
                </a:solidFill>
              </a:rPr>
              <a:t>!!! Пространственная автокорреляция </a:t>
            </a:r>
            <a:r>
              <a:rPr lang="ru-RU" sz="2400" b="1" dirty="0">
                <a:solidFill>
                  <a:schemeClr val="accent1">
                    <a:lumMod val="75000"/>
                  </a:schemeClr>
                </a:solidFill>
              </a:rPr>
              <a:t>– это степень пространственной зависимости, ассоциации или корреляции между наблюдаемыми значениями атрибутов соседствующих пространственных объектов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B667C22-A787-40A7-B31E-7891A9751BFF}"/>
              </a:ext>
            </a:extLst>
          </p:cNvPr>
          <p:cNvSpPr/>
          <p:nvPr/>
        </p:nvSpPr>
        <p:spPr>
          <a:xfrm>
            <a:off x="7599680" y="3312160"/>
            <a:ext cx="4226560" cy="32816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rgbClr val="C00000"/>
                </a:solidFill>
              </a:rPr>
              <a:t>Первый закон географии </a:t>
            </a:r>
            <a:r>
              <a:rPr lang="ru-RU" sz="2000" b="1" dirty="0" err="1">
                <a:solidFill>
                  <a:srgbClr val="C00000"/>
                </a:solidFill>
              </a:rPr>
              <a:t>Тоблера</a:t>
            </a:r>
            <a:r>
              <a:rPr lang="ru-RU" sz="2000" b="1" dirty="0">
                <a:solidFill>
                  <a:srgbClr val="C00000"/>
                </a:solidFill>
              </a:rPr>
              <a:t> </a:t>
            </a:r>
            <a:r>
              <a:rPr lang="ru-RU" sz="2000" b="1" dirty="0">
                <a:solidFill>
                  <a:schemeClr val="tx1"/>
                </a:solidFill>
              </a:rPr>
              <a:t>: «Любой географический объект связан со всеми остальными географическими объектами, но близкие объекты связаны сильнее, чем далекие « (</a:t>
            </a:r>
            <a:r>
              <a:rPr lang="en-US" sz="2000" b="1" dirty="0">
                <a:solidFill>
                  <a:schemeClr val="tx1"/>
                </a:solidFill>
              </a:rPr>
              <a:t>Tobler, 1979)</a:t>
            </a:r>
            <a:endParaRPr lang="ru-RU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989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23D158-1D36-4059-9ABC-7F6C40E4E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9755"/>
          </a:xfrm>
        </p:spPr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  <a:t>Waldo R. Tobler</a:t>
            </a:r>
            <a:b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</a:b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FFCDCE-5AB9-4C46-88AB-19AC476BE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80" y="2177361"/>
            <a:ext cx="4601210" cy="4315514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EB1AB3F-914A-47FF-9B6A-4E5E8F91DBEF}"/>
              </a:ext>
            </a:extLst>
          </p:cNvPr>
          <p:cNvSpPr/>
          <p:nvPr/>
        </p:nvSpPr>
        <p:spPr>
          <a:xfrm>
            <a:off x="447040" y="1076960"/>
            <a:ext cx="5222240" cy="5323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b="1" dirty="0">
                <a:solidFill>
                  <a:schemeClr val="tx1"/>
                </a:solidFill>
              </a:rPr>
              <a:t>Первый закон географии был разработан Уолдо </a:t>
            </a:r>
            <a:r>
              <a:rPr lang="ru-RU" sz="1600" b="1" dirty="0" err="1">
                <a:solidFill>
                  <a:schemeClr val="tx1"/>
                </a:solidFill>
              </a:rPr>
              <a:t>Тоблером</a:t>
            </a:r>
            <a:r>
              <a:rPr lang="ru-RU" sz="1600" b="1" dirty="0">
                <a:solidFill>
                  <a:schemeClr val="tx1"/>
                </a:solidFill>
              </a:rPr>
              <a:t> в 1970 году, и в нем делается наблюдение, что «все обычно связано со всем остальным, но то, что расположено близко друг к другу, более связано по сравнению с тем, что - дальше». Эта концепция была впервые применена </a:t>
            </a:r>
            <a:r>
              <a:rPr lang="ru-RU" sz="1600" b="1" dirty="0" err="1">
                <a:solidFill>
                  <a:schemeClr val="tx1"/>
                </a:solidFill>
              </a:rPr>
              <a:t>Тоблером</a:t>
            </a:r>
            <a:r>
              <a:rPr lang="ru-RU" sz="1600" b="1" dirty="0">
                <a:solidFill>
                  <a:schemeClr val="tx1"/>
                </a:solidFill>
              </a:rPr>
              <a:t> к системам роста урбанистических систем. В 1990-х годах эта формулировка концепции пространственной автокорреляции стала важной базовой концепцией в области ГИС. </a:t>
            </a:r>
            <a:r>
              <a:rPr lang="ru-RU" sz="1600" b="1" dirty="0">
                <a:solidFill>
                  <a:srgbClr val="C00000"/>
                </a:solidFill>
              </a:rPr>
              <a:t>Первый закон географии </a:t>
            </a:r>
            <a:r>
              <a:rPr lang="ru-RU" sz="1600" b="1" dirty="0" err="1">
                <a:solidFill>
                  <a:srgbClr val="C00000"/>
                </a:solidFill>
              </a:rPr>
              <a:t>Тобера</a:t>
            </a:r>
            <a:r>
              <a:rPr lang="ru-RU" sz="1600" b="1" dirty="0">
                <a:solidFill>
                  <a:srgbClr val="C00000"/>
                </a:solidFill>
              </a:rPr>
              <a:t>: оранжевые точки, расположенные ближе всего к красной, более связаны между собой, чем оранжевые точки, расположенные дальше.</a:t>
            </a:r>
            <a:r>
              <a:rPr lang="ru-RU" sz="1600" b="1" dirty="0">
                <a:solidFill>
                  <a:schemeClr val="tx1"/>
                </a:solidFill>
              </a:rPr>
              <a:t> </a:t>
            </a:r>
            <a:endParaRPr lang="en-US" sz="1600" b="1" dirty="0">
              <a:solidFill>
                <a:schemeClr val="tx1"/>
              </a:solidFill>
            </a:endParaRPr>
          </a:p>
          <a:p>
            <a:endParaRPr lang="ru-RU" sz="1600" b="1" dirty="0">
              <a:solidFill>
                <a:schemeClr val="tx1"/>
              </a:solidFill>
            </a:endParaRPr>
          </a:p>
          <a:p>
            <a:r>
              <a:rPr lang="ru-RU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Уолдо </a:t>
            </a:r>
            <a:r>
              <a:rPr lang="ru-RU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Тоблер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(November 16, 1930 – February 20, 2018)</a:t>
            </a:r>
            <a:r>
              <a:rPr lang="ru-RU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— профессор географии  и профессор статистики Калифорнийского университета в Санта-Барбаре. </a:t>
            </a:r>
            <a:r>
              <a:rPr lang="ru-RU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Тоблер</a:t>
            </a:r>
            <a:r>
              <a:rPr lang="ru-RU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является членом Национальной академии наук и почетным членом Американского географического общества.</a:t>
            </a: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b="1" dirty="0">
              <a:solidFill>
                <a:schemeClr val="tx1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79E6878-9DD0-44E8-BB08-CF0658A66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7069" y="365125"/>
            <a:ext cx="2197062" cy="288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87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C35F2A-D3B7-4177-ACEC-36B0BF5D9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880" y="334645"/>
            <a:ext cx="11440160" cy="813435"/>
          </a:xfrm>
        </p:spPr>
        <p:txBody>
          <a:bodyPr/>
          <a:lstStyle/>
          <a:p>
            <a:r>
              <a:rPr lang="ru-RU" dirty="0"/>
              <a:t>Особенности пространственных данных (2)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B039FC3-5637-4ED4-8B44-37D47E440799}"/>
              </a:ext>
            </a:extLst>
          </p:cNvPr>
          <p:cNvSpPr/>
          <p:nvPr/>
        </p:nvSpPr>
        <p:spPr>
          <a:xfrm>
            <a:off x="284480" y="1788160"/>
            <a:ext cx="3962400" cy="3383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rgbClr val="C00000"/>
                </a:solidFill>
              </a:rPr>
              <a:t>!!!Концептуализация пространственных отношений 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96F10C7-F6B3-42F8-9DF5-C39DBC16A478}"/>
              </a:ext>
            </a:extLst>
          </p:cNvPr>
          <p:cNvSpPr/>
          <p:nvPr/>
        </p:nvSpPr>
        <p:spPr>
          <a:xfrm>
            <a:off x="4714234" y="1529080"/>
            <a:ext cx="4551680" cy="955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Выбор географического масштаба 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F8CC23C3-1DB2-48F4-BA25-EDFCF9730C5C}"/>
              </a:ext>
            </a:extLst>
          </p:cNvPr>
          <p:cNvSpPr/>
          <p:nvPr/>
        </p:nvSpPr>
        <p:spPr>
          <a:xfrm>
            <a:off x="7030720" y="2672080"/>
            <a:ext cx="2407920" cy="5994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Точка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8B5EE779-68AC-4FFA-8310-F3DC9EE54829}"/>
              </a:ext>
            </a:extLst>
          </p:cNvPr>
          <p:cNvSpPr/>
          <p:nvPr/>
        </p:nvSpPr>
        <p:spPr>
          <a:xfrm>
            <a:off x="7030720" y="3429000"/>
            <a:ext cx="2407920" cy="5994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Полигон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0C35C728-D4A1-4E06-82AF-76A55856DB00}"/>
              </a:ext>
            </a:extLst>
          </p:cNvPr>
          <p:cNvSpPr/>
          <p:nvPr/>
        </p:nvSpPr>
        <p:spPr>
          <a:xfrm>
            <a:off x="7030720" y="4185920"/>
            <a:ext cx="2407920" cy="7213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Набор полигонов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27E0B7CE-3C3A-4D55-ACCC-7D8DDEFF96EC}"/>
              </a:ext>
            </a:extLst>
          </p:cNvPr>
          <p:cNvCxnSpPr>
            <a:cxnSpLocks/>
          </p:cNvCxnSpPr>
          <p:nvPr/>
        </p:nvCxnSpPr>
        <p:spPr>
          <a:xfrm>
            <a:off x="6868160" y="2672080"/>
            <a:ext cx="0" cy="22352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51A3EC5-05F9-4C39-806B-C902AC1C1677}"/>
              </a:ext>
            </a:extLst>
          </p:cNvPr>
          <p:cNvSpPr/>
          <p:nvPr/>
        </p:nvSpPr>
        <p:spPr>
          <a:xfrm>
            <a:off x="4714234" y="3169920"/>
            <a:ext cx="1950714" cy="1117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2"/>
                </a:solidFill>
              </a:rPr>
              <a:t>Город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67EFBEF-5A2C-4D87-9F06-10F3FC3A570B}"/>
              </a:ext>
            </a:extLst>
          </p:cNvPr>
          <p:cNvSpPr/>
          <p:nvPr/>
        </p:nvSpPr>
        <p:spPr>
          <a:xfrm>
            <a:off x="4714234" y="5171440"/>
            <a:ext cx="4551679" cy="12496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Масштаб анализа</a:t>
            </a:r>
          </a:p>
          <a:p>
            <a:pPr algn="ctr"/>
            <a:r>
              <a:rPr lang="ru-RU" b="1" dirty="0">
                <a:solidFill>
                  <a:schemeClr val="tx1"/>
                </a:solidFill>
              </a:rPr>
              <a:t>(</a:t>
            </a:r>
            <a:r>
              <a:rPr lang="ru-RU" b="1" dirty="0" err="1">
                <a:solidFill>
                  <a:schemeClr val="tx1"/>
                </a:solidFill>
              </a:rPr>
              <a:t>завист</a:t>
            </a:r>
            <a:r>
              <a:rPr lang="ru-RU" b="1" dirty="0">
                <a:solidFill>
                  <a:schemeClr val="tx1"/>
                </a:solidFill>
              </a:rPr>
              <a:t> от пространственного распределения изучаемого объекта)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6C9FFC6-E788-4CC0-8BB8-2149C0C5F88D}"/>
              </a:ext>
            </a:extLst>
          </p:cNvPr>
          <p:cNvCxnSpPr>
            <a:stCxn id="3" idx="3"/>
          </p:cNvCxnSpPr>
          <p:nvPr/>
        </p:nvCxnSpPr>
        <p:spPr>
          <a:xfrm flipV="1">
            <a:off x="4246880" y="2484120"/>
            <a:ext cx="467353" cy="9956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141FC780-BADB-4CF3-8104-7E2367C9C208}"/>
              </a:ext>
            </a:extLst>
          </p:cNvPr>
          <p:cNvCxnSpPr>
            <a:stCxn id="3" idx="3"/>
          </p:cNvCxnSpPr>
          <p:nvPr/>
        </p:nvCxnSpPr>
        <p:spPr>
          <a:xfrm>
            <a:off x="4246880" y="3479800"/>
            <a:ext cx="467352" cy="169164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802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C0F21D-498D-4A50-AE6B-81FD29892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6009"/>
          </a:xfrm>
        </p:spPr>
        <p:txBody>
          <a:bodyPr>
            <a:normAutofit fontScale="90000"/>
          </a:bodyPr>
          <a:lstStyle/>
          <a:p>
            <a:r>
              <a:rPr lang="ru-RU" dirty="0"/>
              <a:t>Литература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655BF2-92ED-4B4B-B893-C5DDB3786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47" y="1136341"/>
            <a:ext cx="2421793" cy="37912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662B58A-1768-42DE-8F64-1058D8B2F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977" y="1136341"/>
            <a:ext cx="2500157" cy="379125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591D9B8-4B9D-4464-891C-318AF9B1C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804" y="1136341"/>
            <a:ext cx="3042949" cy="399951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8EF625C-53EC-4FC8-84AD-A7201E2462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0308" y="2519131"/>
            <a:ext cx="2645545" cy="2980678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30C5C0F-407E-4ABC-A5A8-04499E61DC99}"/>
              </a:ext>
            </a:extLst>
          </p:cNvPr>
          <p:cNvSpPr/>
          <p:nvPr/>
        </p:nvSpPr>
        <p:spPr>
          <a:xfrm>
            <a:off x="6383045" y="3595456"/>
            <a:ext cx="97654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2C5DF2B-7285-4610-B499-9AC67BF60CB5}"/>
              </a:ext>
            </a:extLst>
          </p:cNvPr>
          <p:cNvSpPr/>
          <p:nvPr/>
        </p:nvSpPr>
        <p:spPr>
          <a:xfrm>
            <a:off x="8641199" y="5499809"/>
            <a:ext cx="3197903" cy="11140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Spatial Econometrics: Methods and Models</a:t>
            </a:r>
          </a:p>
          <a:p>
            <a:pPr algn="ctr"/>
            <a:endParaRPr lang="ru-RU" dirty="0"/>
          </a:p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Luc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-apple-system"/>
              </a:rPr>
              <a:t>Anselin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9147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00B4F0-DDBE-49BF-BFA4-694889126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60" y="664874"/>
            <a:ext cx="11092180" cy="620395"/>
          </a:xfrm>
        </p:spPr>
        <p:txBody>
          <a:bodyPr>
            <a:normAutofit/>
          </a:bodyPr>
          <a:lstStyle/>
          <a:p>
            <a:r>
              <a:rPr lang="ru-RU" sz="3200" dirty="0"/>
              <a:t>Пример – город Ступино (МСК обл.) – полигон, точка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83A7E3-474A-4498-9423-A70DCD14C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06224"/>
            <a:ext cx="5958840" cy="251644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CC8D7FF-6F10-4976-B294-83D71555E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782" y="3995389"/>
            <a:ext cx="6509796" cy="2516445"/>
          </a:xfrm>
          <a:prstGeom prst="rect">
            <a:avLst/>
          </a:prstGeom>
        </p:spPr>
      </p:pic>
      <p:sp>
        <p:nvSpPr>
          <p:cNvPr id="9" name="Овал 8">
            <a:extLst>
              <a:ext uri="{FF2B5EF4-FFF2-40B4-BE49-F238E27FC236}">
                <a16:creationId xmlns:a16="http://schemas.microsoft.com/office/drawing/2014/main" id="{8A34114F-5464-441C-B47D-03C669F08452}"/>
              </a:ext>
            </a:extLst>
          </p:cNvPr>
          <p:cNvSpPr/>
          <p:nvPr/>
        </p:nvSpPr>
        <p:spPr>
          <a:xfrm>
            <a:off x="7924800" y="5100320"/>
            <a:ext cx="81280" cy="8128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E7A1C325-4B40-48B5-A941-CE3E87AA13B0}"/>
              </a:ext>
            </a:extLst>
          </p:cNvPr>
          <p:cNvCxnSpPr/>
          <p:nvPr/>
        </p:nvCxnSpPr>
        <p:spPr>
          <a:xfrm>
            <a:off x="4551680" y="2143760"/>
            <a:ext cx="3241040" cy="2834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675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7AC2FAA-5418-466B-972C-F39E65100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520" y="3860384"/>
            <a:ext cx="3093720" cy="277431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7031A4-C4EE-492D-9FD2-114794AC6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5125"/>
            <a:ext cx="11049000" cy="498475"/>
          </a:xfrm>
        </p:spPr>
        <p:txBody>
          <a:bodyPr>
            <a:noAutofit/>
          </a:bodyPr>
          <a:lstStyle/>
          <a:p>
            <a:r>
              <a:rPr lang="ru-RU" sz="2800" dirty="0"/>
              <a:t>Москва – точка на карте, полигон, система полигонов: особенности задач исследования?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6DB030-D31F-47F6-A734-77A723795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840" y="2702750"/>
            <a:ext cx="7609840" cy="231526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404082B-3645-4475-904B-CEF6D5619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141231"/>
            <a:ext cx="5090160" cy="228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511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5E247B-437B-4D8F-AC9A-1771B4D56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5125"/>
            <a:ext cx="11582400" cy="681355"/>
          </a:xfrm>
        </p:spPr>
        <p:txBody>
          <a:bodyPr>
            <a:normAutofit fontScale="90000"/>
          </a:bodyPr>
          <a:lstStyle/>
          <a:p>
            <a:r>
              <a:rPr lang="ru-RU" dirty="0"/>
              <a:t>Особенности пространственных данных (3)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11FB4F5-4267-4BB5-BDE7-716F7821E25D}"/>
              </a:ext>
            </a:extLst>
          </p:cNvPr>
          <p:cNvSpPr/>
          <p:nvPr/>
        </p:nvSpPr>
        <p:spPr>
          <a:xfrm>
            <a:off x="426720" y="1249680"/>
            <a:ext cx="7244080" cy="25196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solidFill>
                  <a:schemeClr val="tx1"/>
                </a:solidFill>
              </a:rPr>
              <a:t>Эффект </a:t>
            </a:r>
            <a:r>
              <a:rPr lang="en-US" b="1" dirty="0">
                <a:solidFill>
                  <a:schemeClr val="tx1"/>
                </a:solidFill>
              </a:rPr>
              <a:t>MAUP – Modifiable Areal Unit Problems -</a:t>
            </a:r>
            <a:r>
              <a:rPr lang="ru-RU" b="1" dirty="0">
                <a:solidFill>
                  <a:schemeClr val="tx1"/>
                </a:solidFill>
              </a:rPr>
              <a:t> Проблема изменяемой единицы площади (MAUP) является источником статистической погрешности, которая может существенно повлиять на результаты проверки статистических гипотез. MAUP влияет на результаты, когда точечные измерения пространственных явлений </a:t>
            </a:r>
            <a:r>
              <a:rPr lang="ru-RU" b="1" dirty="0" err="1">
                <a:solidFill>
                  <a:schemeClr val="tx1"/>
                </a:solidFill>
              </a:rPr>
              <a:t>агрегируются</a:t>
            </a:r>
            <a:r>
              <a:rPr lang="ru-RU" b="1" dirty="0">
                <a:solidFill>
                  <a:schemeClr val="tx1"/>
                </a:solidFill>
              </a:rPr>
              <a:t> по районам, например плотность населения или уровень заболеваемости</a:t>
            </a:r>
            <a:r>
              <a:rPr lang="ru-RU" dirty="0"/>
              <a:t>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A744FD-ED72-4EFF-9814-8CD0BE18F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500" y="2402840"/>
            <a:ext cx="3467100" cy="35052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406C36C-AE42-4288-A33C-2BB5458FA75E}"/>
              </a:ext>
            </a:extLst>
          </p:cNvPr>
          <p:cNvSpPr/>
          <p:nvPr/>
        </p:nvSpPr>
        <p:spPr>
          <a:xfrm>
            <a:off x="660400" y="4155440"/>
            <a:ext cx="6126480" cy="20116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Результаты агрегирования данных зависят от выбора картографом того, какую «модифицируемую единицу площади» использовать в своем анализе</a:t>
            </a:r>
          </a:p>
          <a:p>
            <a:pPr algn="ctr"/>
            <a:r>
              <a:rPr lang="ru-RU" b="1" dirty="0">
                <a:solidFill>
                  <a:schemeClr val="tx1"/>
                </a:solidFill>
              </a:rPr>
              <a:t>(сглаживание и отклонения)</a:t>
            </a:r>
          </a:p>
        </p:txBody>
      </p:sp>
    </p:spTree>
    <p:extLst>
      <p:ext uri="{BB962C8B-B14F-4D97-AF65-F5344CB8AC3E}">
        <p14:creationId xmlns:p14="http://schemas.microsoft.com/office/powerpoint/2010/main" val="979668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28C028-0C0F-4C6B-8B52-C02A3A4C1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365125"/>
            <a:ext cx="11490960" cy="600075"/>
          </a:xfrm>
        </p:spPr>
        <p:txBody>
          <a:bodyPr>
            <a:normAutofit/>
          </a:bodyPr>
          <a:lstStyle/>
          <a:p>
            <a:r>
              <a:rPr lang="ru-RU" sz="3200" dirty="0"/>
              <a:t>Особенности пространственных данных (4)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D4EA005-1122-4A5D-B196-8BF4BDA3A0CE}"/>
              </a:ext>
            </a:extLst>
          </p:cNvPr>
          <p:cNvSpPr/>
          <p:nvPr/>
        </p:nvSpPr>
        <p:spPr>
          <a:xfrm>
            <a:off x="406400" y="1859280"/>
            <a:ext cx="5588000" cy="2113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Гетерогенность (неоднородность) пространства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664A74-68F9-4466-BFCF-A558E1E3F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200" y="863600"/>
            <a:ext cx="4714240" cy="5299392"/>
          </a:xfrm>
          <a:prstGeom prst="rect">
            <a:avLst/>
          </a:prstGeom>
        </p:spPr>
      </p:pic>
      <p:sp>
        <p:nvSpPr>
          <p:cNvPr id="6" name="Облачко с текстом: прямоугольное 5">
            <a:extLst>
              <a:ext uri="{FF2B5EF4-FFF2-40B4-BE49-F238E27FC236}">
                <a16:creationId xmlns:a16="http://schemas.microsoft.com/office/drawing/2014/main" id="{1757D429-F88C-423B-8B3A-31CE593025D3}"/>
              </a:ext>
            </a:extLst>
          </p:cNvPr>
          <p:cNvSpPr/>
          <p:nvPr/>
        </p:nvSpPr>
        <p:spPr>
          <a:xfrm>
            <a:off x="4114800" y="3840480"/>
            <a:ext cx="2600960" cy="2479040"/>
          </a:xfrm>
          <a:prstGeom prst="wedgeRectCallout">
            <a:avLst>
              <a:gd name="adj1" fmla="val -67752"/>
              <a:gd name="adj2" fmla="val -54303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Тесно связана с пространственной автокорреляцией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2709816-AC9D-4309-B22C-C32213D14E20}"/>
              </a:ext>
            </a:extLst>
          </p:cNvPr>
          <p:cNvSpPr/>
          <p:nvPr/>
        </p:nvSpPr>
        <p:spPr>
          <a:xfrm>
            <a:off x="6096000" y="5833109"/>
            <a:ext cx="5730238" cy="74231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ttps://www.hse.ru/data/2017/07/03/1171251026/%D0%9F%D1%80%D0%BE%D1%81%D1%82%D1%80%D0%B0%D0%BD%D1%81%D1%82%D0%B2%D0%B5%D0%BD%D0%BD%D0%BE%D0%B5%20%D0%BD%D0%B5%D1%80%D0%B0%D0%B2%D0%B5%D0%BD%D1%81%D1%82%D0%B2%D0%BE%20%D0%B2%20%D0%9C%D0%BE%D1%81%D0%BA%D0%B2%D0%B5%20-%20..%D1%80%D0%BE%D0%B4%D0%B0%20%D0%B8%20%D1%80%D0%B0%D1%81%D0%BF%D1%80%D0%B5%D0%B4%D0%B5%D0%BB%D0%B5%D0%BD%D0%B8%D0%B5%20%D0%B1%D0%BB%D0%B0%D0%B3%20%D0%B2%20%D0%BD%D0%B5%D0%BC.pdf</a:t>
            </a:r>
            <a:endParaRPr lang="ru-RU" sz="800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275CA628-9FF2-47EB-829C-B3C87AE4E12E}"/>
              </a:ext>
            </a:extLst>
          </p:cNvPr>
          <p:cNvSpPr/>
          <p:nvPr/>
        </p:nvSpPr>
        <p:spPr>
          <a:xfrm>
            <a:off x="294640" y="4185920"/>
            <a:ext cx="3515362" cy="21132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solidFill>
                  <a:schemeClr val="tx1"/>
                </a:solidFill>
              </a:rPr>
              <a:t>Пространственная неоднородность – это вариация значений признаков по объектам, имеющим географическую привязку</a:t>
            </a:r>
          </a:p>
        </p:txBody>
      </p:sp>
    </p:spTree>
    <p:extLst>
      <p:ext uri="{BB962C8B-B14F-4D97-AF65-F5344CB8AC3E}">
        <p14:creationId xmlns:p14="http://schemas.microsoft.com/office/powerpoint/2010/main" val="4294755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41A924-735D-40C1-BCE2-9FC8FD2F6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365125"/>
            <a:ext cx="11531600" cy="701675"/>
          </a:xfrm>
        </p:spPr>
        <p:txBody>
          <a:bodyPr/>
          <a:lstStyle/>
          <a:p>
            <a:r>
              <a:rPr lang="ru-RU" sz="4400" dirty="0"/>
              <a:t>Особенности пространственных данных (5)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C0294BF-B8A7-4E33-AFFF-02F5F6749DAB}"/>
              </a:ext>
            </a:extLst>
          </p:cNvPr>
          <p:cNvSpPr/>
          <p:nvPr/>
        </p:nvSpPr>
        <p:spPr>
          <a:xfrm>
            <a:off x="629920" y="1727200"/>
            <a:ext cx="5384800" cy="1209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solidFill>
                  <a:srgbClr val="C00000"/>
                </a:solidFill>
              </a:rPr>
              <a:t>Проблема краевых эффектов</a:t>
            </a: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0EC7BD6D-695A-4F1A-8A67-EB72315AA84A}"/>
              </a:ext>
            </a:extLst>
          </p:cNvPr>
          <p:cNvSpPr/>
          <p:nvPr/>
        </p:nvSpPr>
        <p:spPr>
          <a:xfrm>
            <a:off x="548640" y="3429000"/>
            <a:ext cx="5384800" cy="238252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solidFill>
                  <a:schemeClr val="tx1"/>
                </a:solidFill>
              </a:rPr>
              <a:t>Пространственные единицы, расположенные в центре изучаемой области, как правило </a:t>
            </a:r>
            <a:r>
              <a:rPr lang="ru-RU" b="1" dirty="0">
                <a:solidFill>
                  <a:srgbClr val="C00000"/>
                </a:solidFill>
              </a:rPr>
              <a:t>имеют соседей во всех направлениях</a:t>
            </a:r>
            <a:r>
              <a:rPr lang="ru-RU" b="1" dirty="0">
                <a:solidFill>
                  <a:schemeClr val="tx1"/>
                </a:solidFill>
              </a:rPr>
              <a:t>, тогда как пространственные единицы на краях области имеют соседей </a:t>
            </a:r>
            <a:r>
              <a:rPr lang="ru-RU" b="1" dirty="0">
                <a:solidFill>
                  <a:srgbClr val="C00000"/>
                </a:solidFill>
              </a:rPr>
              <a:t>только в некоторых определенных направлениях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C8280B6-A139-40DC-87F5-5A78C2808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762" y="1501615"/>
            <a:ext cx="4012565" cy="44976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AC9B0EF-5734-4832-AA51-CA7BE246A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162" y="6304280"/>
            <a:ext cx="64008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501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D975FDB-203C-42CB-BEEC-64A399CA7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310" y="554585"/>
            <a:ext cx="3310415" cy="1731414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5A17F56-E57D-4CE6-909E-1A97E2F27110}"/>
              </a:ext>
            </a:extLst>
          </p:cNvPr>
          <p:cNvSpPr/>
          <p:nvPr/>
        </p:nvSpPr>
        <p:spPr>
          <a:xfrm>
            <a:off x="467360" y="2285999"/>
            <a:ext cx="11338560" cy="41459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Для выделения мест концентрации объектов обслуживания (являющихся </a:t>
            </a:r>
            <a:r>
              <a:rPr lang="ru-RU" sz="2400" b="1" dirty="0">
                <a:solidFill>
                  <a:srgbClr val="C00000"/>
                </a:solidFill>
              </a:rPr>
              <a:t>потенциальными центрами притяжения</a:t>
            </a:r>
            <a:r>
              <a:rPr lang="ru-RU" sz="2400" b="1" dirty="0">
                <a:solidFill>
                  <a:schemeClr val="tx1"/>
                </a:solidFill>
              </a:rPr>
              <a:t>) используется расчетный алгоритм, основанный на пространственном аналоге скользящей средней: моделируется сглаженная поверхность распределения изучаемого показателя (площадь объекта) с  учетом его значений в ближайшем окружении. Значительные положительные отклонения между фактической и сглаженной поверхностями и обозначают места концентрации объектов обслуживания, следовательно, обладающие потенциалом к  повышенному уровню взаимодействия различных </a:t>
            </a:r>
            <a:r>
              <a:rPr lang="ru-RU" sz="2400" b="1" dirty="0" err="1">
                <a:solidFill>
                  <a:schemeClr val="tx1"/>
                </a:solidFill>
              </a:rPr>
              <a:t>акторов</a:t>
            </a:r>
            <a:r>
              <a:rPr lang="ru-RU" sz="2400" b="1" dirty="0">
                <a:solidFill>
                  <a:schemeClr val="tx1"/>
                </a:solidFill>
              </a:rPr>
              <a:t> между собой.</a:t>
            </a:r>
          </a:p>
          <a:p>
            <a:pPr algn="ctr"/>
            <a:endParaRPr lang="ru-RU" sz="2400" b="1" dirty="0">
              <a:solidFill>
                <a:schemeClr val="tx1"/>
              </a:solidFill>
            </a:endParaRP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https://publications.hse.ru/mirror/pubs/share/folder/9i08qzhoj7/direct/195960703.pdf</a:t>
            </a:r>
            <a:endParaRPr lang="ru-RU" sz="2400" b="1" dirty="0">
              <a:solidFill>
                <a:schemeClr val="tx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98A551A-8A06-4C5F-AA58-92DEA9B11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87" y="294798"/>
            <a:ext cx="7058025" cy="17240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DA125A-673F-4116-B862-F0767F2B6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960" y="426085"/>
            <a:ext cx="11490960" cy="1325563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1226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8EE6B8-50DE-409C-A9D4-C1A0E5D93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6155"/>
          </a:xfrm>
        </p:spPr>
        <p:txBody>
          <a:bodyPr/>
          <a:lstStyle/>
          <a:p>
            <a:r>
              <a:rPr lang="ru-RU" sz="4400" dirty="0"/>
              <a:t>Особенности пространственных данных (6)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BD37ED4-EE96-4709-9C7A-D54E2D87B2D5}"/>
              </a:ext>
            </a:extLst>
          </p:cNvPr>
          <p:cNvSpPr/>
          <p:nvPr/>
        </p:nvSpPr>
        <p:spPr>
          <a:xfrm>
            <a:off x="416560" y="2397760"/>
            <a:ext cx="4968240" cy="2682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rgbClr val="C00000"/>
                </a:solidFill>
              </a:rPr>
              <a:t>Экологическая ошибка 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1FDD529-85DF-481C-8E46-A8D66FAC542E}"/>
              </a:ext>
            </a:extLst>
          </p:cNvPr>
          <p:cNvSpPr/>
          <p:nvPr/>
        </p:nvSpPr>
        <p:spPr>
          <a:xfrm>
            <a:off x="6217920" y="2184400"/>
            <a:ext cx="4572000" cy="3342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solidFill>
                  <a:schemeClr val="tx1"/>
                </a:solidFill>
              </a:rPr>
              <a:t>Для выявления статистически надежных и достоверных закономерностей взаимосвязей должен применяться анализ на релевантном ровне пространственного распределения данных</a:t>
            </a:r>
          </a:p>
          <a:p>
            <a:endParaRPr lang="ru-RU" b="1" dirty="0">
              <a:solidFill>
                <a:schemeClr val="tx1"/>
              </a:solidFill>
            </a:endParaRPr>
          </a:p>
          <a:p>
            <a:r>
              <a:rPr lang="ru-RU" b="1" dirty="0">
                <a:solidFill>
                  <a:schemeClr val="tx1"/>
                </a:solidFill>
              </a:rPr>
              <a:t>(</a:t>
            </a:r>
            <a:r>
              <a:rPr lang="ru-RU" b="1" dirty="0">
                <a:solidFill>
                  <a:schemeClr val="accent1">
                    <a:lumMod val="75000"/>
                  </a:schemeClr>
                </a:solidFill>
              </a:rPr>
              <a:t>Влияние уровня образования на заработную плату):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accent1">
                    <a:lumMod val="75000"/>
                  </a:schemeClr>
                </a:solidFill>
              </a:rPr>
              <a:t>Совокупность регионов, стран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accent1">
                    <a:lumMod val="75000"/>
                  </a:schemeClr>
                </a:solidFill>
              </a:rPr>
              <a:t>Муниципальных районов?)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3742ADBE-D25C-4900-95F1-7DD86C5713A4}"/>
              </a:ext>
            </a:extLst>
          </p:cNvPr>
          <p:cNvSpPr/>
          <p:nvPr/>
        </p:nvSpPr>
        <p:spPr>
          <a:xfrm>
            <a:off x="5384800" y="3616960"/>
            <a:ext cx="833120" cy="447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7679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9FC381-0A71-413A-9D23-89C74CFA5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395"/>
          </a:xfrm>
        </p:spPr>
        <p:txBody>
          <a:bodyPr>
            <a:normAutofit fontScale="90000"/>
          </a:bodyPr>
          <a:lstStyle/>
          <a:p>
            <a:r>
              <a:rPr lang="ru-RU" dirty="0"/>
              <a:t>Описательная статистика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4E554DD-3427-4D34-9D18-0BF0B120180A}"/>
              </a:ext>
            </a:extLst>
          </p:cNvPr>
          <p:cNvSpPr/>
          <p:nvPr/>
        </p:nvSpPr>
        <p:spPr>
          <a:xfrm>
            <a:off x="467360" y="1422400"/>
            <a:ext cx="5892800" cy="1117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tx1"/>
                </a:solidFill>
              </a:rPr>
              <a:t>Географическая средняя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3DDD1B-0928-4B6D-8DAE-C06BB8398134}"/>
              </a:ext>
            </a:extLst>
          </p:cNvPr>
          <p:cNvSpPr/>
          <p:nvPr/>
        </p:nvSpPr>
        <p:spPr>
          <a:xfrm>
            <a:off x="838200" y="3017520"/>
            <a:ext cx="9464040" cy="284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Для выделения мест концентрации объектов обслуживания (являющихся потенциальными центрами притяжения) используется расчетный алгоритм, основанный на пространственном аналоге скользящей средней: моделируется сглаженная поверхность распределения изучаемого показателя с  учетом его значений в ближайшем окружении. Значительные положительные отклонения между фактической и сглаженной поверхностями и обозначают места концентрации объектов обслуживания, следовательно, обладающие потенциалом к  повышенному уровню взаимодействия различных </a:t>
            </a:r>
            <a:r>
              <a:rPr lang="ru-RU" dirty="0" err="1"/>
              <a:t>акторов</a:t>
            </a:r>
            <a:r>
              <a:rPr lang="ru-RU" dirty="0"/>
              <a:t> между собой.</a:t>
            </a:r>
          </a:p>
        </p:txBody>
      </p:sp>
    </p:spTree>
    <p:extLst>
      <p:ext uri="{BB962C8B-B14F-4D97-AF65-F5344CB8AC3E}">
        <p14:creationId xmlns:p14="http://schemas.microsoft.com/office/powerpoint/2010/main" val="3703724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95F260-4543-46C7-8D60-766236F35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3435"/>
          </a:xfrm>
        </p:spPr>
        <p:txBody>
          <a:bodyPr/>
          <a:lstStyle/>
          <a:p>
            <a:r>
              <a:rPr lang="ru-RU" dirty="0"/>
              <a:t>Загрузить пакеты </a:t>
            </a:r>
            <a:r>
              <a:rPr lang="en-US"/>
              <a:t>R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BE21AF0-193B-4EFC-9FE4-E64637285E58}"/>
              </a:ext>
            </a:extLst>
          </p:cNvPr>
          <p:cNvSpPr/>
          <p:nvPr/>
        </p:nvSpPr>
        <p:spPr>
          <a:xfrm>
            <a:off x="970280" y="1463040"/>
            <a:ext cx="4343400" cy="49580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ru-RU" sz="2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1.</a:t>
            </a:r>
            <a:r>
              <a:rPr lang="en-US" sz="2000" b="1" i="0" u="sng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SPATIAL</a:t>
            </a:r>
          </a:p>
          <a:p>
            <a:pPr algn="l"/>
            <a:br>
              <a:rPr lang="en-US" sz="2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endParaRPr lang="en-US" sz="2400" b="1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sz="2400" b="1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readxl</a:t>
            </a:r>
            <a:endParaRPr lang="en-US" sz="2400" b="1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sz="2400" b="1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gstat</a:t>
            </a:r>
            <a:endParaRPr lang="en-US" sz="2400" b="1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sz="2400" b="1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sp</a:t>
            </a:r>
            <a:endParaRPr lang="en-US" sz="2400" b="1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sz="2400" b="1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spdep</a:t>
            </a:r>
            <a:endParaRPr lang="en-US" sz="2400" b="1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sz="2400" b="1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spatialreg</a:t>
            </a:r>
            <a:endParaRPr lang="en-US" sz="2400" b="1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sz="2400" b="1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adespatial</a:t>
            </a:r>
            <a:endParaRPr lang="en-US" sz="2400" b="1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sz="2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ggplot2</a:t>
            </a:r>
          </a:p>
          <a:p>
            <a:pPr algn="l"/>
            <a:r>
              <a:rPr lang="en-US" sz="2400" b="1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dplyr</a:t>
            </a:r>
            <a:endParaRPr lang="en-US" sz="2400" b="1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sz="2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sf</a:t>
            </a:r>
            <a:br>
              <a:rPr lang="en-US" sz="2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r>
              <a:rPr lang="en-US" sz="2400" b="1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lwgeom</a:t>
            </a:r>
            <a:endParaRPr lang="en-US" sz="2400" b="1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ctr"/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25D8A6A-2653-47DF-B182-56F509296895}"/>
              </a:ext>
            </a:extLst>
          </p:cNvPr>
          <p:cNvSpPr/>
          <p:nvPr/>
        </p:nvSpPr>
        <p:spPr>
          <a:xfrm>
            <a:off x="6878322" y="1279525"/>
            <a:ext cx="4226560" cy="51415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b="1" i="0" u="sng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2. SPACETIME</a:t>
            </a:r>
          </a:p>
          <a:p>
            <a:pPr algn="l"/>
            <a:br>
              <a:rPr lang="en-US" sz="2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endParaRPr lang="en-US" sz="2400" b="1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sz="2400" b="1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readxl</a:t>
            </a:r>
            <a:endParaRPr lang="en-US" sz="2400" b="1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sz="2400" b="1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dplyr</a:t>
            </a:r>
            <a:endParaRPr lang="en-US" sz="2400" b="1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sz="2400" b="1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sp</a:t>
            </a:r>
            <a:endParaRPr lang="en-US" sz="2400" b="1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sz="2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sf</a:t>
            </a:r>
          </a:p>
          <a:p>
            <a:pPr algn="l"/>
            <a:r>
              <a:rPr lang="en-US" sz="2400" b="1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xts</a:t>
            </a:r>
            <a:endParaRPr lang="en-US" sz="2400" b="1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sz="2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spacetime</a:t>
            </a:r>
          </a:p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0047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005E0D-A07C-4766-A13F-2A370733D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https://stats.oarc.ucla.edu/r/faq/how-can-i-calculate-morans-i-in-r/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7053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3FDEA63-4320-4600-8109-0E415886F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630" y="785812"/>
            <a:ext cx="4152900" cy="52863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7E416C-2AA4-4F06-BDF1-F146F2848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00" y="385127"/>
            <a:ext cx="477202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567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A6CFF2-2338-9AC7-0332-7F9818C5C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Пространственная автокорреляция 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00F487D-FCD3-7F9C-31A6-CEBA0D164EFD}"/>
              </a:ext>
            </a:extLst>
          </p:cNvPr>
          <p:cNvSpPr/>
          <p:nvPr/>
        </p:nvSpPr>
        <p:spPr>
          <a:xfrm>
            <a:off x="629920" y="1690688"/>
            <a:ext cx="10861040" cy="3805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800" b="1" i="1" dirty="0">
                <a:solidFill>
                  <a:schemeClr val="tx1"/>
                </a:solidFill>
              </a:rPr>
              <a:t>Пространственная автокорреляция </a:t>
            </a:r>
            <a:r>
              <a:rPr lang="ru-RU" sz="2800" dirty="0">
                <a:solidFill>
                  <a:schemeClr val="tx1"/>
                </a:solidFill>
              </a:rPr>
              <a:t>может быть определена как </a:t>
            </a:r>
            <a:r>
              <a:rPr lang="ru-RU" sz="2800" b="1" dirty="0">
                <a:solidFill>
                  <a:srgbClr val="C00000"/>
                </a:solidFill>
              </a:rPr>
              <a:t>совпадение сходства значений с сходством местоположения</a:t>
            </a:r>
            <a:r>
              <a:rPr lang="ru-RU" sz="2800" dirty="0">
                <a:solidFill>
                  <a:schemeClr val="tx1"/>
                </a:solidFill>
              </a:rPr>
              <a:t>. Другими словами, </a:t>
            </a:r>
            <a:r>
              <a:rPr lang="ru-RU" sz="2800" i="1" dirty="0">
                <a:solidFill>
                  <a:schemeClr val="tx1"/>
                </a:solidFill>
              </a:rPr>
              <a:t>высокие или низкие значения случайной величины имеют тенденцию группироваться в пространстве </a:t>
            </a:r>
            <a:r>
              <a:rPr lang="ru-RU" sz="2800" dirty="0">
                <a:solidFill>
                  <a:schemeClr val="tx1"/>
                </a:solidFill>
              </a:rPr>
              <a:t>(</a:t>
            </a:r>
            <a:r>
              <a:rPr lang="ru-RU" sz="2800" b="1" i="1" dirty="0">
                <a:solidFill>
                  <a:schemeClr val="accent1">
                    <a:lumMod val="75000"/>
                  </a:schemeClr>
                </a:solidFill>
              </a:rPr>
              <a:t>положительная пространственная автокорреляция</a:t>
            </a:r>
            <a:r>
              <a:rPr lang="ru-RU" sz="2800" dirty="0">
                <a:solidFill>
                  <a:schemeClr val="tx1"/>
                </a:solidFill>
              </a:rPr>
              <a:t>), или местоположения имеют тенденцию быть окруженными соседями с очень разными значениями (</a:t>
            </a:r>
            <a:r>
              <a:rPr lang="ru-RU" sz="2800" b="1" i="1" dirty="0">
                <a:solidFill>
                  <a:schemeClr val="accent1">
                    <a:lumMod val="75000"/>
                  </a:schemeClr>
                </a:solidFill>
              </a:rPr>
              <a:t>отрицательная пространственная автокорреляция</a:t>
            </a:r>
            <a:r>
              <a:rPr lang="ru-RU" sz="2800" dirty="0">
                <a:solidFill>
                  <a:schemeClr val="tx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339355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94A261-7752-9ABB-BCF5-1EF8EEF17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Источник:</a:t>
            </a:r>
            <a:r>
              <a:rPr lang="en-US" dirty="0"/>
              <a:t>http</a:t>
            </a:r>
            <a:r>
              <a:rPr lang="en-US" sz="2200" dirty="0"/>
              <a:t>://www.econ.uiuc.edu/~hrtdmrt2/Teaching/SE_2016_19/References/Spatial_Dependence_in_Linear_Regression_Models_With_an_Introduction_to_Spatial_Econometrics_281_29.pdf</a:t>
            </a:r>
            <a:endParaRPr lang="ru-RU" sz="2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0B47A8-E90D-CF35-8EC1-6080F906C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372" y="1968500"/>
            <a:ext cx="772477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392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10C312-2A36-75BF-CCE8-17A68544C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10" y="257175"/>
            <a:ext cx="9791700" cy="636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03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5A3D7B-A4C8-D57B-B5F0-503DD14AE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>
            <a:normAutofit fontScale="90000"/>
          </a:bodyPr>
          <a:lstStyle/>
          <a:p>
            <a:r>
              <a:rPr lang="ru-RU" dirty="0"/>
              <a:t>Пространственные веса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55AB7F1-94CB-B871-8447-DB78869B5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1422400"/>
            <a:ext cx="10391775" cy="49784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4F61928-BA94-5E87-D366-F6D0179DA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12" y="1764030"/>
            <a:ext cx="4667250" cy="6477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D3C190C-8CF8-648C-592C-C3C34B796A9D}"/>
              </a:ext>
            </a:extLst>
          </p:cNvPr>
          <p:cNvSpPr/>
          <p:nvPr/>
        </p:nvSpPr>
        <p:spPr>
          <a:xfrm>
            <a:off x="1056640" y="2275840"/>
            <a:ext cx="5039360" cy="487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</a:rPr>
              <a:t>где </a:t>
            </a:r>
            <a:r>
              <a:rPr lang="ru-RU" dirty="0" err="1">
                <a:solidFill>
                  <a:schemeClr val="tx1"/>
                </a:solidFill>
              </a:rPr>
              <a:t>Yi</a:t>
            </a:r>
            <a:r>
              <a:rPr lang="ru-RU" dirty="0">
                <a:solidFill>
                  <a:schemeClr val="tx1"/>
                </a:solidFill>
              </a:rPr>
              <a:t> и </a:t>
            </a:r>
            <a:r>
              <a:rPr lang="ru-RU" dirty="0" err="1">
                <a:solidFill>
                  <a:schemeClr val="tx1"/>
                </a:solidFill>
              </a:rPr>
              <a:t>Yj</a:t>
            </a:r>
            <a:r>
              <a:rPr lang="ru-RU" dirty="0">
                <a:solidFill>
                  <a:schemeClr val="tx1"/>
                </a:solidFill>
              </a:rPr>
              <a:t> — значения случайной величины в точках i и j в пространстве.</a:t>
            </a:r>
          </a:p>
        </p:txBody>
      </p:sp>
    </p:spTree>
    <p:extLst>
      <p:ext uri="{BB962C8B-B14F-4D97-AF65-F5344CB8AC3E}">
        <p14:creationId xmlns:p14="http://schemas.microsoft.com/office/powerpoint/2010/main" val="41150302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343868-F40F-ACE2-A399-F438FFFE9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78635"/>
          </a:xfrm>
        </p:spPr>
        <p:txBody>
          <a:bodyPr>
            <a:normAutofit/>
          </a:bodyPr>
          <a:lstStyle/>
          <a:p>
            <a:r>
              <a:rPr lang="ru-RU" dirty="0"/>
              <a:t>Оценка пространственной автокорреляции на основе индекса </a:t>
            </a:r>
            <a:r>
              <a:rPr lang="ru-RU" dirty="0" err="1"/>
              <a:t>Морана</a:t>
            </a:r>
            <a:r>
              <a:rPr lang="ru-RU" dirty="0"/>
              <a:t>:</a:t>
            </a:r>
            <a:br>
              <a:rPr lang="ru-RU" dirty="0"/>
            </a:br>
            <a:r>
              <a:rPr lang="en-US" sz="2200" dirty="0"/>
              <a:t>https://stats.oarc.ucla.edu/r/faq/how-can-i-calculate-morans-i-in-r/</a:t>
            </a:r>
            <a:endParaRPr lang="ru-RU" sz="22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F12812D-65C7-E05B-9AB7-3E261B9BBFA3}"/>
              </a:ext>
            </a:extLst>
          </p:cNvPr>
          <p:cNvSpPr/>
          <p:nvPr/>
        </p:nvSpPr>
        <p:spPr>
          <a:xfrm>
            <a:off x="838200" y="2225040"/>
            <a:ext cx="10922000" cy="37490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0" i="0" dirty="0">
                <a:solidFill>
                  <a:srgbClr val="4C4C4C"/>
                </a:solidFill>
                <a:effectLst/>
                <a:latin typeface="Avenir Next W01"/>
              </a:rPr>
              <a:t>Инструмент </a:t>
            </a:r>
            <a:r>
              <a:rPr lang="ru-RU" sz="2400" dirty="0">
                <a:solidFill>
                  <a:srgbClr val="0074B8"/>
                </a:solidFill>
                <a:latin typeface="Avenir Next W01"/>
              </a:rPr>
              <a:t>Пространственная автокорреляция (Общий индекс I </a:t>
            </a:r>
            <a:r>
              <a:rPr lang="ru-RU" sz="2400" dirty="0" err="1">
                <a:solidFill>
                  <a:srgbClr val="0074B8"/>
                </a:solidFill>
                <a:latin typeface="Avenir Next W01"/>
              </a:rPr>
              <a:t>Морана</a:t>
            </a:r>
            <a:r>
              <a:rPr lang="ru-RU" sz="2400" dirty="0">
                <a:solidFill>
                  <a:srgbClr val="0074B8"/>
                </a:solidFill>
                <a:latin typeface="Avenir Next W01"/>
              </a:rPr>
              <a:t>) (</a:t>
            </a:r>
            <a:r>
              <a:rPr lang="ru-RU" sz="2400" dirty="0" err="1">
                <a:solidFill>
                  <a:srgbClr val="0074B8"/>
                </a:solidFill>
                <a:latin typeface="Avenir Next W01"/>
              </a:rPr>
              <a:t>Spatial</a:t>
            </a:r>
            <a:r>
              <a:rPr lang="ru-RU" sz="2400" dirty="0">
                <a:solidFill>
                  <a:srgbClr val="0074B8"/>
                </a:solidFill>
                <a:latin typeface="Avenir Next W01"/>
              </a:rPr>
              <a:t> </a:t>
            </a:r>
            <a:r>
              <a:rPr lang="ru-RU" sz="2400" dirty="0" err="1">
                <a:solidFill>
                  <a:srgbClr val="0074B8"/>
                </a:solidFill>
                <a:latin typeface="Avenir Next W01"/>
              </a:rPr>
              <a:t>Autocorrelation</a:t>
            </a:r>
            <a:r>
              <a:rPr lang="ru-RU" sz="2400" dirty="0">
                <a:solidFill>
                  <a:srgbClr val="0074B8"/>
                </a:solidFill>
                <a:latin typeface="Avenir Next W01"/>
              </a:rPr>
              <a:t> (Global </a:t>
            </a:r>
            <a:r>
              <a:rPr lang="ru-RU" sz="2400" dirty="0" err="1">
                <a:solidFill>
                  <a:srgbClr val="0074B8"/>
                </a:solidFill>
                <a:latin typeface="Avenir Next W01"/>
              </a:rPr>
              <a:t>Moran's</a:t>
            </a:r>
            <a:r>
              <a:rPr lang="ru-RU" sz="2400" dirty="0">
                <a:solidFill>
                  <a:srgbClr val="0074B8"/>
                </a:solidFill>
                <a:latin typeface="Avenir Next W01"/>
              </a:rPr>
              <a:t> I)</a:t>
            </a:r>
            <a:r>
              <a:rPr lang="ru-RU" sz="2400" b="0" i="0" dirty="0">
                <a:solidFill>
                  <a:srgbClr val="4C4C4C"/>
                </a:solidFill>
                <a:effectLst/>
                <a:latin typeface="Avenir Next W01"/>
              </a:rPr>
              <a:t> измеряет пространственную автокорреляцию, основанную одновременно на расположении объектов и их значениях. Исходя из предложенного набора </a:t>
            </a:r>
            <a:r>
              <a:rPr lang="ru-RU" sz="2400" b="0" i="0" dirty="0" err="1">
                <a:solidFill>
                  <a:srgbClr val="4C4C4C"/>
                </a:solidFill>
                <a:effectLst/>
                <a:latin typeface="Avenir Next W01"/>
              </a:rPr>
              <a:t>пространственно</a:t>
            </a:r>
            <a:r>
              <a:rPr lang="ru-RU" sz="2400" b="0" i="0" dirty="0">
                <a:solidFill>
                  <a:srgbClr val="4C4C4C"/>
                </a:solidFill>
                <a:effectLst/>
                <a:latin typeface="Avenir Next W01"/>
              </a:rPr>
              <a:t> распределенных объектов и связанных с ними атрибутов, инструмент Пространственной автокорреляции оценивает, </a:t>
            </a:r>
            <a:r>
              <a:rPr lang="ru-RU" sz="2400" b="1" i="1" dirty="0">
                <a:solidFill>
                  <a:srgbClr val="4C4C4C"/>
                </a:solidFill>
                <a:effectLst/>
                <a:latin typeface="Avenir Next W01"/>
              </a:rPr>
              <a:t>имеется ли кластеризация объектов или они распределены разбросанно, или случайно</a:t>
            </a:r>
            <a:r>
              <a:rPr lang="ru-RU" sz="2400" b="0" i="0" dirty="0">
                <a:solidFill>
                  <a:srgbClr val="4C4C4C"/>
                </a:solidFill>
                <a:effectLst/>
                <a:latin typeface="Avenir Next W01"/>
              </a:rPr>
              <a:t>. Инструмент рассчитывает Индекс I </a:t>
            </a:r>
            <a:r>
              <a:rPr lang="ru-RU" sz="2400" b="0" i="0" dirty="0" err="1">
                <a:solidFill>
                  <a:srgbClr val="4C4C4C"/>
                </a:solidFill>
                <a:effectLst/>
                <a:latin typeface="Avenir Next W01"/>
              </a:rPr>
              <a:t>Морана</a:t>
            </a:r>
            <a:r>
              <a:rPr lang="ru-RU" sz="2400" b="0" i="0" dirty="0">
                <a:solidFill>
                  <a:srgbClr val="4C4C4C"/>
                </a:solidFill>
                <a:effectLst/>
                <a:latin typeface="Avenir Next W01"/>
              </a:rPr>
              <a:t>, а также </a:t>
            </a:r>
            <a:r>
              <a:rPr lang="ru-RU" sz="2400" b="0" i="0" dirty="0" err="1">
                <a:solidFill>
                  <a:srgbClr val="4C4C4C"/>
                </a:solidFill>
                <a:effectLst/>
                <a:latin typeface="Avenir Next W01"/>
              </a:rPr>
              <a:t>критериальные</a:t>
            </a:r>
            <a:r>
              <a:rPr lang="ru-RU" sz="2400" b="0" i="0" dirty="0">
                <a:solidFill>
                  <a:srgbClr val="4C4C4C"/>
                </a:solidFill>
                <a:effectLst/>
                <a:latin typeface="Avenir Next W01"/>
              </a:rPr>
              <a:t> </a:t>
            </a:r>
          </a:p>
          <a:p>
            <a:r>
              <a:rPr lang="ru-RU" sz="2400" b="0" i="0" u="none" strike="noStrike" dirty="0">
                <a:solidFill>
                  <a:srgbClr val="0074B8"/>
                </a:solidFill>
                <a:effectLst/>
                <a:latin typeface="Avenir Next W01"/>
                <a:hlinkClick r:id="rId2"/>
              </a:rPr>
              <a:t>z-оценку и p-значение</a:t>
            </a:r>
            <a:r>
              <a:rPr lang="ru-RU" sz="2400" b="0" i="0" dirty="0">
                <a:solidFill>
                  <a:srgbClr val="4C4C4C"/>
                </a:solidFill>
                <a:effectLst/>
                <a:latin typeface="Avenir Next W01"/>
              </a:rPr>
              <a:t>, чтобы оценить значимость индекса. </a:t>
            </a:r>
            <a:endParaRPr lang="en-US" sz="2400" b="0" i="0" dirty="0">
              <a:solidFill>
                <a:srgbClr val="4C4C4C"/>
              </a:solidFill>
              <a:effectLst/>
              <a:latin typeface="Avenir Next W01"/>
            </a:endParaRPr>
          </a:p>
          <a:p>
            <a:r>
              <a:rPr lang="en-US" sz="2400" dirty="0">
                <a:solidFill>
                  <a:srgbClr val="4C4C4C"/>
                </a:solidFill>
                <a:latin typeface="Avenir Next W01"/>
              </a:rPr>
              <a:t>[</a:t>
            </a:r>
            <a:r>
              <a:rPr lang="en-US" sz="2400" i="1" dirty="0">
                <a:solidFill>
                  <a:srgbClr val="0074B8"/>
                </a:solidFill>
                <a:latin typeface="Avenir Next W01"/>
              </a:rPr>
              <a:t>p</a:t>
            </a:r>
            <a:r>
              <a:rPr lang="ru-RU" sz="2400" b="0" i="1" u="none" strike="noStrike" dirty="0">
                <a:solidFill>
                  <a:srgbClr val="0074B8"/>
                </a:solidFill>
                <a:effectLst/>
                <a:latin typeface="Avenir Next W01"/>
                <a:hlinkClick r:id="rId2"/>
              </a:rPr>
              <a:t>-значения</a:t>
            </a:r>
            <a:r>
              <a:rPr lang="ru-RU" sz="2400" b="0" i="1" dirty="0">
                <a:solidFill>
                  <a:srgbClr val="4C4C4C"/>
                </a:solidFill>
                <a:effectLst/>
                <a:latin typeface="Avenir Next W01"/>
              </a:rPr>
              <a:t> – это числовые выражения области, расположенной под кривой, для известного распределения, ограниченного статистическим тестом</a:t>
            </a:r>
            <a:r>
              <a:rPr lang="en-US" sz="2400" b="0" i="0" dirty="0">
                <a:solidFill>
                  <a:srgbClr val="4C4C4C"/>
                </a:solidFill>
                <a:effectLst/>
                <a:latin typeface="Avenir Next W01"/>
              </a:rPr>
              <a:t>]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5386168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D539A4-0DB9-74A0-20C3-842DDCCE9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365125"/>
            <a:ext cx="11059160" cy="671195"/>
          </a:xfrm>
        </p:spPr>
        <p:txBody>
          <a:bodyPr>
            <a:noAutofit/>
          </a:bodyPr>
          <a:lstStyle/>
          <a:p>
            <a:r>
              <a:rPr lang="ru-RU" sz="2400" dirty="0"/>
              <a:t>Формулы расчета индекса </a:t>
            </a:r>
            <a:r>
              <a:rPr lang="ru-RU" sz="2400" dirty="0" err="1"/>
              <a:t>Морана</a:t>
            </a:r>
            <a:r>
              <a:rPr lang="ru-RU" sz="2400" dirty="0"/>
              <a:t>, его </a:t>
            </a:r>
            <a:r>
              <a:rPr lang="ru-RU" sz="2400" dirty="0" err="1"/>
              <a:t>критериальных</a:t>
            </a:r>
            <a:r>
              <a:rPr lang="ru-RU" sz="2400" dirty="0"/>
              <a:t> значений и оценки вероятности ошибки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341422-3404-4819-832F-44240C1F9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" y="1036320"/>
            <a:ext cx="7792720" cy="5526087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FDE0274-8C9C-9C85-DDA6-E5B6F1ED82A3}"/>
              </a:ext>
            </a:extLst>
          </p:cNvPr>
          <p:cNvSpPr/>
          <p:nvPr/>
        </p:nvSpPr>
        <p:spPr>
          <a:xfrm>
            <a:off x="8473440" y="1168400"/>
            <a:ext cx="3484880" cy="32918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dirty="0">
                <a:solidFill>
                  <a:srgbClr val="4C4C4C"/>
                </a:solidFill>
                <a:latin typeface="Avenir Next W01"/>
              </a:rPr>
              <a:t>Согласно алгоритму </a:t>
            </a:r>
            <a:r>
              <a:rPr lang="ru-RU" sz="1600" b="0" i="0" dirty="0">
                <a:solidFill>
                  <a:srgbClr val="4C4C4C"/>
                </a:solidFill>
                <a:effectLst/>
                <a:latin typeface="Avenir Next W01"/>
              </a:rPr>
              <a:t>рассчитывается среднее значение и дисперсия для атрибутов, которые оцениваются. Затем из значения каждого объекта вычитается среднее, создавая </a:t>
            </a:r>
            <a:r>
              <a:rPr lang="ru-RU" sz="1600" b="1" u="sng" dirty="0">
                <a:solidFill>
                  <a:srgbClr val="4C4C4C"/>
                </a:solidFill>
                <a:effectLst/>
                <a:latin typeface="Avenir Next W01"/>
              </a:rPr>
              <a:t>отклонение от среднего</a:t>
            </a:r>
            <a:r>
              <a:rPr lang="ru-RU" sz="1600" b="0" i="0" dirty="0">
                <a:solidFill>
                  <a:srgbClr val="4C4C4C"/>
                </a:solidFill>
                <a:effectLst/>
                <a:latin typeface="Avenir Next W01"/>
              </a:rPr>
              <a:t>. Значения отклонений для всех соседних объектов (например, объекты в пределах указанного диапазона расстояний) умножаются друг на друга, чтобы создать </a:t>
            </a:r>
            <a:r>
              <a:rPr lang="ru-RU" sz="1600" b="1" u="sng" dirty="0">
                <a:solidFill>
                  <a:srgbClr val="4C4C4C"/>
                </a:solidFill>
                <a:effectLst/>
                <a:latin typeface="Avenir Next W01"/>
              </a:rPr>
              <a:t>векторное произведение</a:t>
            </a:r>
            <a:r>
              <a:rPr lang="ru-RU" sz="1600" b="0" i="0" dirty="0">
                <a:solidFill>
                  <a:srgbClr val="4C4C4C"/>
                </a:solidFill>
                <a:effectLst/>
                <a:latin typeface="Avenir Next W01"/>
              </a:rPr>
              <a:t>.</a:t>
            </a:r>
            <a:endParaRPr lang="ru-RU" sz="16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E4A5FA2-696F-0D42-D5BE-F98D6C32609C}"/>
              </a:ext>
            </a:extLst>
          </p:cNvPr>
          <p:cNvSpPr/>
          <p:nvPr/>
        </p:nvSpPr>
        <p:spPr>
          <a:xfrm>
            <a:off x="8087360" y="4785359"/>
            <a:ext cx="3870960" cy="17075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i="0" dirty="0">
                <a:solidFill>
                  <a:srgbClr val="C00000"/>
                </a:solidFill>
                <a:effectLst/>
                <a:latin typeface="Avenir Next W01"/>
              </a:rPr>
              <a:t>Индекс принимает значения </a:t>
            </a:r>
          </a:p>
          <a:p>
            <a:pPr algn="ctr"/>
            <a:r>
              <a:rPr lang="ru-RU" b="1" i="0" dirty="0">
                <a:solidFill>
                  <a:srgbClr val="C00000"/>
                </a:solidFill>
                <a:effectLst/>
                <a:latin typeface="Avenir Next W01"/>
              </a:rPr>
              <a:t>от -1 до +1</a:t>
            </a:r>
            <a:endParaRPr lang="ru-RU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5819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CE868E-8EB7-11DF-63CE-3DF903A5D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dirty="0">
                <a:solidFill>
                  <a:schemeClr val="tx1"/>
                </a:solidFill>
              </a:rPr>
              <a:t>Ожидаемое значение индекса </a:t>
            </a:r>
            <a:r>
              <a:rPr lang="ru-RU" sz="4400" dirty="0" err="1">
                <a:solidFill>
                  <a:schemeClr val="tx1"/>
                </a:solidFill>
              </a:rPr>
              <a:t>Морана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0997C89-E755-E225-B360-36BFD94CE619}"/>
              </a:ext>
            </a:extLst>
          </p:cNvPr>
          <p:cNvSpPr/>
          <p:nvPr/>
        </p:nvSpPr>
        <p:spPr>
          <a:xfrm>
            <a:off x="731520" y="1859280"/>
            <a:ext cx="10728960" cy="38709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200" b="1" dirty="0">
                <a:solidFill>
                  <a:schemeClr val="accent1">
                    <a:lumMod val="75000"/>
                  </a:schemeClr>
                </a:solidFill>
              </a:rPr>
              <a:t>Ожидаемое значение индекса </a:t>
            </a:r>
            <a:r>
              <a:rPr lang="ru-RU" sz="3200" b="1" dirty="0" err="1">
                <a:solidFill>
                  <a:schemeClr val="accent1">
                    <a:lumMod val="75000"/>
                  </a:schemeClr>
                </a:solidFill>
              </a:rPr>
              <a:t>Морана</a:t>
            </a:r>
            <a:r>
              <a:rPr lang="ru-RU" sz="3200" b="1" dirty="0">
                <a:solidFill>
                  <a:schemeClr val="accent1">
                    <a:lumMod val="75000"/>
                  </a:schemeClr>
                </a:solidFill>
              </a:rPr>
              <a:t> I равно -1/(N-1). </a:t>
            </a:r>
            <a:r>
              <a:rPr lang="ru-RU" sz="3200" dirty="0">
                <a:solidFill>
                  <a:schemeClr val="tx1"/>
                </a:solidFill>
              </a:rPr>
              <a:t>Значения I, которые </a:t>
            </a:r>
            <a:r>
              <a:rPr lang="ru-RU" sz="3200" b="1" i="1" dirty="0">
                <a:solidFill>
                  <a:schemeClr val="accent1">
                    <a:lumMod val="75000"/>
                  </a:schemeClr>
                </a:solidFill>
              </a:rPr>
              <a:t>превышают</a:t>
            </a:r>
            <a:r>
              <a:rPr lang="ru-RU" sz="3200" dirty="0">
                <a:solidFill>
                  <a:schemeClr val="tx1"/>
                </a:solidFill>
              </a:rPr>
              <a:t> -1/(N-1), указывают на </a:t>
            </a:r>
            <a:r>
              <a:rPr lang="ru-RU" sz="3200" b="1" i="1" dirty="0">
                <a:solidFill>
                  <a:schemeClr val="tx1"/>
                </a:solidFill>
              </a:rPr>
              <a:t>положительную пространственную автокорреляцию</a:t>
            </a:r>
            <a:r>
              <a:rPr lang="ru-RU" sz="3200" dirty="0">
                <a:solidFill>
                  <a:schemeClr val="tx1"/>
                </a:solidFill>
              </a:rPr>
              <a:t>, при которой сходные значения</a:t>
            </a:r>
            <a:r>
              <a:rPr lang="en-US" sz="3200" dirty="0">
                <a:solidFill>
                  <a:schemeClr val="tx1"/>
                </a:solidFill>
              </a:rPr>
              <a:t> (</a:t>
            </a:r>
            <a:r>
              <a:rPr lang="ru-RU" sz="3200" dirty="0">
                <a:solidFill>
                  <a:schemeClr val="tx1"/>
                </a:solidFill>
              </a:rPr>
              <a:t>либо высокие, либо низкие) </a:t>
            </a:r>
            <a:r>
              <a:rPr lang="ru-RU" sz="3200" dirty="0" err="1">
                <a:solidFill>
                  <a:schemeClr val="tx1"/>
                </a:solidFill>
              </a:rPr>
              <a:t>пространственно</a:t>
            </a:r>
            <a:r>
              <a:rPr lang="ru-RU" sz="3200" dirty="0">
                <a:solidFill>
                  <a:schemeClr val="tx1"/>
                </a:solidFill>
              </a:rPr>
              <a:t> сгруппированы. </a:t>
            </a:r>
          </a:p>
          <a:p>
            <a:r>
              <a:rPr lang="ru-RU" sz="3200" dirty="0">
                <a:solidFill>
                  <a:schemeClr val="tx1"/>
                </a:solidFill>
              </a:rPr>
              <a:t>Значения I </a:t>
            </a:r>
            <a:r>
              <a:rPr lang="ru-RU" sz="3200" b="1" i="1" dirty="0">
                <a:solidFill>
                  <a:schemeClr val="tx1"/>
                </a:solidFill>
              </a:rPr>
              <a:t>ниже</a:t>
            </a:r>
            <a:r>
              <a:rPr lang="ru-RU" sz="3200" dirty="0">
                <a:solidFill>
                  <a:schemeClr val="tx1"/>
                </a:solidFill>
              </a:rPr>
              <a:t> -1/(N-1) указывают на </a:t>
            </a:r>
            <a:r>
              <a:rPr lang="ru-RU" sz="3200" b="1" i="1" dirty="0">
                <a:solidFill>
                  <a:schemeClr val="tx1"/>
                </a:solidFill>
              </a:rPr>
              <a:t>отрицательную пространственную автокорреляцию</a:t>
            </a:r>
            <a:r>
              <a:rPr lang="ru-RU" sz="3200" dirty="0">
                <a:solidFill>
                  <a:schemeClr val="tx1"/>
                </a:solidFill>
              </a:rPr>
              <a:t>, при которой соседние значения непохожи </a:t>
            </a:r>
            <a:r>
              <a:rPr lang="ru-RU" sz="1600" dirty="0">
                <a:solidFill>
                  <a:schemeClr val="tx1"/>
                </a:solidFill>
              </a:rPr>
              <a:t>(</a:t>
            </a:r>
            <a:r>
              <a:rPr lang="en-US" sz="1600" dirty="0">
                <a:solidFill>
                  <a:schemeClr val="tx1"/>
                </a:solidFill>
              </a:rPr>
              <a:t>http://ceadserv1.nku.edu/longa//geomed/ppa/doc/globals/Globals.htm#:~:text=The%20expected%20value%20of%20Moran's,which%20neighboring%20values%20are%20dissimilar.</a:t>
            </a:r>
            <a:r>
              <a:rPr lang="ru-RU" sz="16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555081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F9174F-B583-FB15-5905-D0A3C9658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Расчет индекса пространственной автокорреляции </a:t>
            </a:r>
            <a:r>
              <a:rPr lang="ru-RU" dirty="0" err="1"/>
              <a:t>Морана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8433795-9171-734A-D7C0-7EF262AC8FD0}"/>
              </a:ext>
            </a:extLst>
          </p:cNvPr>
          <p:cNvSpPr/>
          <p:nvPr/>
        </p:nvSpPr>
        <p:spPr>
          <a:xfrm>
            <a:off x="680720" y="2032000"/>
            <a:ext cx="10881360" cy="4064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tx1"/>
                </a:solidFill>
              </a:rPr>
              <a:t>Чтобы вычислить I </a:t>
            </a:r>
            <a:r>
              <a:rPr lang="ru-RU" sz="2400" dirty="0" err="1">
                <a:solidFill>
                  <a:schemeClr val="tx1"/>
                </a:solidFill>
              </a:rPr>
              <a:t>Морана</a:t>
            </a:r>
            <a:r>
              <a:rPr lang="ru-RU" sz="2400" dirty="0">
                <a:solidFill>
                  <a:schemeClr val="tx1"/>
                </a:solidFill>
              </a:rPr>
              <a:t>, необходимо сгенерировать </a:t>
            </a:r>
            <a:r>
              <a:rPr lang="ru-RU" sz="2400" b="1" i="1" dirty="0">
                <a:solidFill>
                  <a:schemeClr val="accent1">
                    <a:lumMod val="75000"/>
                  </a:schemeClr>
                </a:solidFill>
              </a:rPr>
              <a:t>матрицу обратных весов расстояния</a:t>
            </a:r>
            <a:r>
              <a:rPr lang="ru-RU" sz="2400" dirty="0">
                <a:solidFill>
                  <a:schemeClr val="tx1"/>
                </a:solidFill>
              </a:rPr>
              <a:t>. В матрице элементы для пар точек, которые расположены </a:t>
            </a:r>
            <a:r>
              <a:rPr lang="ru-RU" sz="2400" b="1" i="1" dirty="0">
                <a:solidFill>
                  <a:schemeClr val="accent1">
                    <a:lumMod val="75000"/>
                  </a:schemeClr>
                </a:solidFill>
              </a:rPr>
              <a:t>ближе</a:t>
            </a:r>
            <a:r>
              <a:rPr lang="ru-RU" sz="2400" dirty="0">
                <a:solidFill>
                  <a:schemeClr val="tx1"/>
                </a:solidFill>
              </a:rPr>
              <a:t> друг к другу, </a:t>
            </a:r>
            <a:r>
              <a:rPr lang="ru-RU" sz="2400" b="1" i="1" dirty="0">
                <a:solidFill>
                  <a:schemeClr val="accent1">
                    <a:lumMod val="75000"/>
                  </a:schemeClr>
                </a:solidFill>
              </a:rPr>
              <a:t>больше по значению</a:t>
            </a:r>
            <a:r>
              <a:rPr lang="ru-RU" sz="2400" dirty="0">
                <a:solidFill>
                  <a:schemeClr val="tx1"/>
                </a:solidFill>
              </a:rPr>
              <a:t>, чем для пар точек, которые находятся </a:t>
            </a:r>
            <a:r>
              <a:rPr lang="ru-RU" sz="2400" b="1" i="1" dirty="0">
                <a:solidFill>
                  <a:schemeClr val="tx1"/>
                </a:solidFill>
              </a:rPr>
              <a:t>дальше друг от друга</a:t>
            </a:r>
            <a:r>
              <a:rPr lang="ru-RU" sz="2400" dirty="0">
                <a:solidFill>
                  <a:schemeClr val="tx1"/>
                </a:solidFill>
              </a:rPr>
              <a:t>. Для простоты мы будем рассматривать </a:t>
            </a:r>
            <a:r>
              <a:rPr lang="ru-RU" sz="2400" b="1" i="1" dirty="0">
                <a:solidFill>
                  <a:schemeClr val="accent1">
                    <a:lumMod val="75000"/>
                  </a:schemeClr>
                </a:solidFill>
              </a:rPr>
              <a:t>широту и долготу как значения на плоскости, а не на сфере </a:t>
            </a:r>
            <a:r>
              <a:rPr lang="ru-RU" sz="2400" dirty="0">
                <a:solidFill>
                  <a:schemeClr val="tx1"/>
                </a:solidFill>
              </a:rPr>
              <a:t>— наши местоположения расположены близко друг к другу и далеко от полюсов. </a:t>
            </a:r>
          </a:p>
          <a:p>
            <a:r>
              <a:rPr lang="ru-RU" sz="2400" dirty="0">
                <a:solidFill>
                  <a:schemeClr val="tx1"/>
                </a:solidFill>
              </a:rPr>
              <a:t>При использовании координат широты и долготы для более удаленных мест разумно рассчитывать расстояния на основе </a:t>
            </a:r>
            <a:r>
              <a:rPr lang="ru-RU" sz="2400" b="1" i="1" dirty="0">
                <a:solidFill>
                  <a:schemeClr val="accent1">
                    <a:lumMod val="75000"/>
                  </a:schemeClr>
                </a:solidFill>
              </a:rPr>
              <a:t>сферических координат </a:t>
            </a:r>
            <a:r>
              <a:rPr lang="ru-RU" sz="2400" dirty="0">
                <a:solidFill>
                  <a:schemeClr val="tx1"/>
                </a:solidFill>
              </a:rPr>
              <a:t>(можно использовать пакет геосферы).</a:t>
            </a:r>
          </a:p>
        </p:txBody>
      </p:sp>
    </p:spTree>
    <p:extLst>
      <p:ext uri="{BB962C8B-B14F-4D97-AF65-F5344CB8AC3E}">
        <p14:creationId xmlns:p14="http://schemas.microsoft.com/office/powerpoint/2010/main" val="14331674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5B46598-B442-EC0C-9B1B-9D6A07423800}"/>
              </a:ext>
            </a:extLst>
          </p:cNvPr>
          <p:cNvSpPr/>
          <p:nvPr/>
        </p:nvSpPr>
        <p:spPr>
          <a:xfrm>
            <a:off x="426720" y="568960"/>
            <a:ext cx="7213600" cy="2245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800" dirty="0">
                <a:solidFill>
                  <a:schemeClr val="accent1">
                    <a:lumMod val="75000"/>
                  </a:schemeClr>
                </a:solidFill>
              </a:rPr>
              <a:t>Необходимо сначала сгенерировать матрицу расстояний, затем взять значения, обратные матрице, и заменить диагональные элементы нулями: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F65E1EF-1821-F693-AAE5-A43AA3734B34}"/>
              </a:ext>
            </a:extLst>
          </p:cNvPr>
          <p:cNvSpPr/>
          <p:nvPr/>
        </p:nvSpPr>
        <p:spPr>
          <a:xfrm>
            <a:off x="792480" y="3220720"/>
            <a:ext cx="10464800" cy="32613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&gt;head(data_2019)</a:t>
            </a:r>
          </a:p>
          <a:p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&gt;library(ape)</a:t>
            </a:r>
          </a:p>
          <a:p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&gt;data_2019.dists &lt;-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as.matrix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dist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cbind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(data_2019$lat, data_2019$lon)))</a:t>
            </a:r>
          </a:p>
          <a:p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&gt;data_2019.dist.inv &lt;- 1/data_2019.dists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&gt;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diag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(data_2019.dist.inv) &lt;- 0</a:t>
            </a:r>
          </a:p>
          <a:p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&gt;data_2019.dist.inv[1:5, 1:5]</a:t>
            </a:r>
          </a:p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010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2A05D3E-DE10-7A92-0100-41B2A6C62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4" y="2393716"/>
            <a:ext cx="10163175" cy="16573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C693AA-C56E-9CA7-117C-BD46F2603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4267200"/>
            <a:ext cx="6675120" cy="234696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F33FB18-DA54-E78E-D4F7-EC6692F3C425}"/>
              </a:ext>
            </a:extLst>
          </p:cNvPr>
          <p:cNvSpPr/>
          <p:nvPr/>
        </p:nvSpPr>
        <p:spPr>
          <a:xfrm>
            <a:off x="8117840" y="3891280"/>
            <a:ext cx="3535680" cy="2854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Матрица обратных значений расстояний</a:t>
            </a:r>
            <a:endParaRPr lang="en-US" dirty="0"/>
          </a:p>
          <a:p>
            <a:pPr algn="ctr"/>
            <a:r>
              <a:rPr lang="en-US" sz="1800" dirty="0"/>
              <a:t>https://stats.oarc.ucla.edu/r/faq/how-can-i-calculate-morans-i-in-r/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3240E13-7A9B-FB57-F27B-D8CEC421E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84" y="145731"/>
            <a:ext cx="3745230" cy="2031851"/>
          </a:xfrm>
          <a:prstGeom prst="rect">
            <a:avLst/>
          </a:prstGeom>
        </p:spPr>
      </p:pic>
      <p:sp>
        <p:nvSpPr>
          <p:cNvPr id="9" name="Облачко с текстом: прямоугольное 8">
            <a:extLst>
              <a:ext uri="{FF2B5EF4-FFF2-40B4-BE49-F238E27FC236}">
                <a16:creationId xmlns:a16="http://schemas.microsoft.com/office/drawing/2014/main" id="{AEFE760C-B1D4-0544-5289-09A985652849}"/>
              </a:ext>
            </a:extLst>
          </p:cNvPr>
          <p:cNvSpPr/>
          <p:nvPr/>
        </p:nvSpPr>
        <p:spPr>
          <a:xfrm>
            <a:off x="5923280" y="853440"/>
            <a:ext cx="1798320" cy="914400"/>
          </a:xfrm>
          <a:prstGeom prst="wedgeRectCallout">
            <a:avLst>
              <a:gd name="adj1" fmla="val -243997"/>
              <a:gd name="adj2" fmla="val -5416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File: </a:t>
            </a:r>
            <a:r>
              <a:rPr lang="en-US" b="1" dirty="0" err="1">
                <a:solidFill>
                  <a:srgbClr val="C00000"/>
                </a:solidFill>
              </a:rPr>
              <a:t>I_Moran.R</a:t>
            </a:r>
            <a:endParaRPr lang="ru-RU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681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60805D-B95D-4AB8-A9E9-09F31583C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9174"/>
          </a:xfrm>
        </p:spPr>
        <p:txBody>
          <a:bodyPr>
            <a:normAutofit fontScale="90000"/>
          </a:bodyPr>
          <a:lstStyle/>
          <a:p>
            <a:r>
              <a:rPr lang="ru-RU" dirty="0"/>
              <a:t>Понятие пространственного анализа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EA02EF3-62BD-4D6D-A3D3-5E45EBE345AE}"/>
              </a:ext>
            </a:extLst>
          </p:cNvPr>
          <p:cNvSpPr/>
          <p:nvPr/>
        </p:nvSpPr>
        <p:spPr>
          <a:xfrm>
            <a:off x="559292" y="1148080"/>
            <a:ext cx="6573027" cy="1178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accent1">
                    <a:lumMod val="75000"/>
                  </a:schemeClr>
                </a:solidFill>
              </a:rPr>
              <a:t>Пространственный (статистический) анализ 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CF789BD-B190-482D-8CED-5B27DBC389B9}"/>
              </a:ext>
            </a:extLst>
          </p:cNvPr>
          <p:cNvSpPr/>
          <p:nvPr/>
        </p:nvSpPr>
        <p:spPr>
          <a:xfrm>
            <a:off x="7406640" y="990658"/>
            <a:ext cx="4378960" cy="2133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это совокупность методов для поиска и количественной оценки </a:t>
            </a:r>
            <a:r>
              <a:rPr lang="ru-RU" b="1" dirty="0">
                <a:solidFill>
                  <a:srgbClr val="C00000"/>
                </a:solidFill>
              </a:rPr>
              <a:t>закономерностей</a:t>
            </a:r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, выявления аномалий или проверки </a:t>
            </a:r>
            <a:r>
              <a:rPr lang="ru-RU" b="1" dirty="0">
                <a:solidFill>
                  <a:srgbClr val="C00000"/>
                </a:solidFill>
              </a:rPr>
              <a:t>гипотез </a:t>
            </a:r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и теорий на основе массовых пространственных данных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EF310DC-10DA-46F5-BE26-131829DDDF76}"/>
              </a:ext>
            </a:extLst>
          </p:cNvPr>
          <p:cNvSpPr/>
          <p:nvPr/>
        </p:nvSpPr>
        <p:spPr>
          <a:xfrm>
            <a:off x="680720" y="2480420"/>
            <a:ext cx="5699760" cy="9485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solidFill>
                  <a:schemeClr val="tx1"/>
                </a:solidFill>
              </a:rPr>
              <a:t>Анализ пространственных данных с помощью методов </a:t>
            </a:r>
            <a:r>
              <a:rPr lang="ru-RU" b="1" dirty="0">
                <a:solidFill>
                  <a:srgbClr val="C00000"/>
                </a:solidFill>
              </a:rPr>
              <a:t>описательной статистики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8428BA4-1E49-43A7-B2DA-ED6A2C598E0E}"/>
              </a:ext>
            </a:extLst>
          </p:cNvPr>
          <p:cNvSpPr/>
          <p:nvPr/>
        </p:nvSpPr>
        <p:spPr>
          <a:xfrm>
            <a:off x="680228" y="3582780"/>
            <a:ext cx="5699760" cy="16089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solidFill>
                  <a:schemeClr val="tx1"/>
                </a:solidFill>
              </a:rPr>
              <a:t>Количественные исследования структуры и взаимосвязей </a:t>
            </a:r>
            <a:r>
              <a:rPr lang="ru-RU" b="1" dirty="0">
                <a:solidFill>
                  <a:srgbClr val="C00000"/>
                </a:solidFill>
              </a:rPr>
              <a:t>массовых явлений, характеризующихся пространственными данными </a:t>
            </a:r>
            <a:r>
              <a:rPr lang="ru-RU" b="1" dirty="0">
                <a:solidFill>
                  <a:schemeClr val="tx1"/>
                </a:solidFill>
              </a:rPr>
              <a:t>(географические координаты </a:t>
            </a:r>
            <a:r>
              <a:rPr lang="ru-RU" b="1" dirty="0" err="1">
                <a:solidFill>
                  <a:schemeClr val="tx1"/>
                </a:solidFill>
              </a:rPr>
              <a:t>местоположеня</a:t>
            </a:r>
            <a:r>
              <a:rPr lang="ru-RU" b="1" dirty="0">
                <a:solidFill>
                  <a:schemeClr val="tx1"/>
                </a:solidFill>
              </a:rPr>
              <a:t>, площадь и расстояние в географическом пространстве)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F98E514-6060-4BA5-9376-A4993A1F70B6}"/>
              </a:ext>
            </a:extLst>
          </p:cNvPr>
          <p:cNvSpPr/>
          <p:nvPr/>
        </p:nvSpPr>
        <p:spPr>
          <a:xfrm>
            <a:off x="680228" y="5345540"/>
            <a:ext cx="5699760" cy="12787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solidFill>
                  <a:srgbClr val="C00000"/>
                </a:solidFill>
              </a:rPr>
              <a:t>Пространственное моделирование</a:t>
            </a:r>
            <a:r>
              <a:rPr lang="ru-RU" b="1" dirty="0">
                <a:solidFill>
                  <a:schemeClr val="tx1"/>
                </a:solidFill>
              </a:rPr>
              <a:t>, включая построение моделей для определения взаимосвязей и прогнозирования результатов в пространственном контексте</a:t>
            </a:r>
          </a:p>
        </p:txBody>
      </p:sp>
      <p:sp>
        <p:nvSpPr>
          <p:cNvPr id="8" name="Стрелка: вправо 7">
            <a:extLst>
              <a:ext uri="{FF2B5EF4-FFF2-40B4-BE49-F238E27FC236}">
                <a16:creationId xmlns:a16="http://schemas.microsoft.com/office/drawing/2014/main" id="{62468FB9-3104-4358-BA21-86F7ECBC3038}"/>
              </a:ext>
            </a:extLst>
          </p:cNvPr>
          <p:cNvSpPr/>
          <p:nvPr/>
        </p:nvSpPr>
        <p:spPr>
          <a:xfrm>
            <a:off x="7132319" y="1544320"/>
            <a:ext cx="274321" cy="701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блачко с текстом: прямоугольное 9">
            <a:extLst>
              <a:ext uri="{FF2B5EF4-FFF2-40B4-BE49-F238E27FC236}">
                <a16:creationId xmlns:a16="http://schemas.microsoft.com/office/drawing/2014/main" id="{31F30E58-95DE-4F84-BE49-8EF6DA66DAAD}"/>
              </a:ext>
            </a:extLst>
          </p:cNvPr>
          <p:cNvSpPr/>
          <p:nvPr/>
        </p:nvSpPr>
        <p:spPr>
          <a:xfrm>
            <a:off x="7132319" y="5025498"/>
            <a:ext cx="2375665" cy="1569092"/>
          </a:xfrm>
          <a:prstGeom prst="wedgeRectCallout">
            <a:avLst>
              <a:gd name="adj1" fmla="val 61193"/>
              <a:gd name="adj2" fmla="val 143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На уровне личности: квартира дешевле, но дальше ездить.</a:t>
            </a:r>
          </a:p>
          <a:p>
            <a:pPr algn="ctr"/>
            <a:r>
              <a:rPr lang="ru-RU" dirty="0"/>
              <a:t>Инфраструктура хуже. Но воздух лучше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1D417DF-9C41-4868-BE38-E2B24B030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0905" y="4250165"/>
            <a:ext cx="1990725" cy="219075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D0E2EC6-F1F8-432E-8A44-64CDD1EDE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689" y="2856653"/>
            <a:ext cx="3515516" cy="1958874"/>
          </a:xfrm>
          <a:prstGeom prst="rect">
            <a:avLst/>
          </a:prstGeom>
        </p:spPr>
      </p:pic>
      <p:sp>
        <p:nvSpPr>
          <p:cNvPr id="15" name="Стрелка: вниз 14">
            <a:extLst>
              <a:ext uri="{FF2B5EF4-FFF2-40B4-BE49-F238E27FC236}">
                <a16:creationId xmlns:a16="http://schemas.microsoft.com/office/drawing/2014/main" id="{7D01EC85-ABED-4A2F-8756-8C5E7432A75A}"/>
              </a:ext>
            </a:extLst>
          </p:cNvPr>
          <p:cNvSpPr/>
          <p:nvPr/>
        </p:nvSpPr>
        <p:spPr>
          <a:xfrm rot="2101374">
            <a:off x="10042208" y="2747882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87710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0E7416-1C76-C2AC-4F3A-D83992A5B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" y="365125"/>
            <a:ext cx="11140440" cy="1325563"/>
          </a:xfrm>
        </p:spPr>
        <p:txBody>
          <a:bodyPr>
            <a:normAutofit fontScale="90000"/>
          </a:bodyPr>
          <a:lstStyle/>
          <a:p>
            <a:r>
              <a:rPr lang="ru-RU" dirty="0"/>
              <a:t>Оценка </a:t>
            </a:r>
            <a:br>
              <a:rPr lang="ru-RU" dirty="0"/>
            </a:br>
            <a:r>
              <a:rPr lang="ru-RU" dirty="0"/>
              <a:t>пространственной </a:t>
            </a:r>
            <a:br>
              <a:rPr lang="ru-RU" dirty="0"/>
            </a:br>
            <a:r>
              <a:rPr lang="ru-RU" dirty="0"/>
              <a:t>автокорреляции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4193482-699A-C7A7-73B7-5189576EA89B}"/>
              </a:ext>
            </a:extLst>
          </p:cNvPr>
          <p:cNvSpPr/>
          <p:nvPr/>
        </p:nvSpPr>
        <p:spPr>
          <a:xfrm>
            <a:off x="650240" y="2367280"/>
            <a:ext cx="7081520" cy="20726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&gt;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Moran.I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(data_2019$VvodDom_19, data_2019.dist.inv)</a:t>
            </a:r>
          </a:p>
          <a:p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&gt;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Moran.I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(data_2019$VvodDom_19, data_2019.dist.inv,na.rm=TRUE)</a:t>
            </a:r>
            <a:endParaRPr lang="ru-RU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Облачко с текстом: прямоугольное 3">
            <a:extLst>
              <a:ext uri="{FF2B5EF4-FFF2-40B4-BE49-F238E27FC236}">
                <a16:creationId xmlns:a16="http://schemas.microsoft.com/office/drawing/2014/main" id="{4713E253-19CC-53F1-677E-1D22F80AA5FD}"/>
              </a:ext>
            </a:extLst>
          </p:cNvPr>
          <p:cNvSpPr/>
          <p:nvPr/>
        </p:nvSpPr>
        <p:spPr>
          <a:xfrm>
            <a:off x="5293360" y="528320"/>
            <a:ext cx="5831840" cy="1645920"/>
          </a:xfrm>
          <a:prstGeom prst="wedgeRectCallout">
            <a:avLst>
              <a:gd name="adj1" fmla="val -39740"/>
              <a:gd name="adj2" fmla="val 102624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E135475-FEA3-321B-54B5-DDF1AF7E2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852" y="1063626"/>
            <a:ext cx="5438775" cy="4857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46084E9-ACB3-6E7A-2146-BCF51C432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107" y="3140075"/>
            <a:ext cx="3407093" cy="3291841"/>
          </a:xfrm>
          <a:prstGeom prst="rect">
            <a:avLst/>
          </a:prstGeom>
          <a:ln w="41275">
            <a:solidFill>
              <a:schemeClr val="accent1">
                <a:lumMod val="75000"/>
              </a:schemeClr>
            </a:solidFill>
          </a:ln>
        </p:spPr>
      </p:pic>
      <p:sp>
        <p:nvSpPr>
          <p:cNvPr id="12" name="Стрелка: влево 11">
            <a:extLst>
              <a:ext uri="{FF2B5EF4-FFF2-40B4-BE49-F238E27FC236}">
                <a16:creationId xmlns:a16="http://schemas.microsoft.com/office/drawing/2014/main" id="{FB98FC17-CCA3-1FED-64E6-EF20E9DBF572}"/>
              </a:ext>
            </a:extLst>
          </p:cNvPr>
          <p:cNvSpPr/>
          <p:nvPr/>
        </p:nvSpPr>
        <p:spPr>
          <a:xfrm>
            <a:off x="4653280" y="5334000"/>
            <a:ext cx="2889848" cy="46037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: изогнутая вправо 9">
            <a:extLst>
              <a:ext uri="{FF2B5EF4-FFF2-40B4-BE49-F238E27FC236}">
                <a16:creationId xmlns:a16="http://schemas.microsoft.com/office/drawing/2014/main" id="{6FD96EA6-3968-B174-7FA7-4A89DCB19CDA}"/>
              </a:ext>
            </a:extLst>
          </p:cNvPr>
          <p:cNvSpPr/>
          <p:nvPr/>
        </p:nvSpPr>
        <p:spPr>
          <a:xfrm rot="18154892">
            <a:off x="5268417" y="3779024"/>
            <a:ext cx="1330960" cy="296898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BD0F006-79B1-90D3-1B72-B024DF4BE53A}"/>
              </a:ext>
            </a:extLst>
          </p:cNvPr>
          <p:cNvSpPr/>
          <p:nvPr/>
        </p:nvSpPr>
        <p:spPr>
          <a:xfrm>
            <a:off x="650240" y="4765040"/>
            <a:ext cx="3891280" cy="1727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solidFill>
                  <a:schemeClr val="tx1"/>
                </a:solidFill>
              </a:rPr>
              <a:t>Можно отвергнуть нулевую гипотезу о том, что в переменной </a:t>
            </a:r>
            <a:r>
              <a:rPr lang="en-US" b="1" dirty="0">
                <a:solidFill>
                  <a:schemeClr val="tx1"/>
                </a:solidFill>
              </a:rPr>
              <a:t>VvodDom_19 </a:t>
            </a:r>
            <a:r>
              <a:rPr lang="ru-RU" b="1" dirty="0">
                <a:solidFill>
                  <a:schemeClr val="tx1"/>
                </a:solidFill>
              </a:rPr>
              <a:t>присутствует нулевая пространственная автокорреляция при альфа = 0,05</a:t>
            </a:r>
          </a:p>
        </p:txBody>
      </p:sp>
    </p:spTree>
    <p:extLst>
      <p:ext uri="{BB962C8B-B14F-4D97-AF65-F5344CB8AC3E}">
        <p14:creationId xmlns:p14="http://schemas.microsoft.com/office/powerpoint/2010/main" val="4225196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9CDA84-D831-F0DA-D6F0-2C75D3ED2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365125"/>
            <a:ext cx="10947400" cy="1325563"/>
          </a:xfrm>
        </p:spPr>
        <p:txBody>
          <a:bodyPr/>
          <a:lstStyle/>
          <a:p>
            <a:r>
              <a:rPr lang="ru-RU" dirty="0"/>
              <a:t>Оценка индекса </a:t>
            </a:r>
            <a:r>
              <a:rPr lang="ru-RU" dirty="0" err="1"/>
              <a:t>Могана</a:t>
            </a:r>
            <a:r>
              <a:rPr lang="ru-RU" dirty="0"/>
              <a:t> на основе двоичной матрицы расстояний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F9BD712-0CCF-189E-8FE4-213723851887}"/>
              </a:ext>
            </a:extLst>
          </p:cNvPr>
          <p:cNvSpPr/>
          <p:nvPr/>
        </p:nvSpPr>
        <p:spPr>
          <a:xfrm>
            <a:off x="4196080" y="2062480"/>
            <a:ext cx="7620000" cy="11785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i="1" dirty="0">
                <a:solidFill>
                  <a:schemeClr val="accent1">
                    <a:lumMod val="75000"/>
                  </a:schemeClr>
                </a:solidFill>
              </a:rPr>
              <a:t>&gt;</a:t>
            </a:r>
            <a:r>
              <a:rPr lang="it-IT" sz="2000" b="1" i="1" dirty="0">
                <a:solidFill>
                  <a:schemeClr val="accent1">
                    <a:lumMod val="75000"/>
                  </a:schemeClr>
                </a:solidFill>
              </a:rPr>
              <a:t>data_2019.dist.bin &lt;- (data_2019.dists &gt; 0 &amp; data_2019.dists &lt;= .75)</a:t>
            </a:r>
          </a:p>
          <a:p>
            <a:r>
              <a:rPr lang="it-IT" sz="2000" b="1" i="1" dirty="0">
                <a:solidFill>
                  <a:schemeClr val="accent1">
                    <a:lumMod val="75000"/>
                  </a:schemeClr>
                </a:solidFill>
              </a:rPr>
              <a:t>&gt;Moran.I(data_2019$ZP_19, data_2019.dist.bin)</a:t>
            </a:r>
          </a:p>
          <a:p>
            <a:pPr algn="ctr"/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47CDACD-CA75-5082-5496-8ED50DDC15CE}"/>
              </a:ext>
            </a:extLst>
          </p:cNvPr>
          <p:cNvSpPr/>
          <p:nvPr/>
        </p:nvSpPr>
        <p:spPr>
          <a:xfrm>
            <a:off x="264160" y="1788160"/>
            <a:ext cx="3495040" cy="4551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solidFill>
                  <a:schemeClr val="tx1"/>
                </a:solidFill>
              </a:rPr>
              <a:t>В качестве альтернативы можно использовать </a:t>
            </a:r>
            <a:r>
              <a:rPr lang="ru-RU" b="1" i="1" dirty="0">
                <a:solidFill>
                  <a:srgbClr val="C00000"/>
                </a:solidFill>
              </a:rPr>
              <a:t>двоичную матрицу расстояний.</a:t>
            </a:r>
            <a:r>
              <a:rPr lang="ru-RU" b="1" dirty="0">
                <a:solidFill>
                  <a:schemeClr val="tx1"/>
                </a:solidFill>
              </a:rPr>
              <a:t> </a:t>
            </a:r>
          </a:p>
          <a:p>
            <a:r>
              <a:rPr lang="ru-RU" b="1" dirty="0">
                <a:solidFill>
                  <a:schemeClr val="tx1"/>
                </a:solidFill>
              </a:rPr>
              <a:t>Это целесообразно при рассмотрении сетевых проблем, когда две точки либо соединены, либо не соединены. </a:t>
            </a:r>
          </a:p>
          <a:p>
            <a:r>
              <a:rPr lang="ru-RU" b="1" dirty="0">
                <a:solidFill>
                  <a:schemeClr val="tx1"/>
                </a:solidFill>
              </a:rPr>
              <a:t>В нашем примере мы можем выбрать расстояние d так, чтобы пары точек с расстоянием меньше d считались связанными, а пары с расстоянием больше d — нет, и использовать эту матрицу весов для вычисления I </a:t>
            </a:r>
            <a:r>
              <a:rPr lang="ru-RU" b="1" dirty="0" err="1">
                <a:solidFill>
                  <a:schemeClr val="tx1"/>
                </a:solidFill>
              </a:rPr>
              <a:t>Морана</a:t>
            </a:r>
            <a:r>
              <a:rPr lang="ru-RU" b="1" dirty="0">
                <a:solidFill>
                  <a:schemeClr val="tx1"/>
                </a:solidFill>
              </a:rPr>
              <a:t>. В записи кода это задано для d = .75.</a:t>
            </a:r>
          </a:p>
        </p:txBody>
      </p:sp>
    </p:spTree>
    <p:extLst>
      <p:ext uri="{BB962C8B-B14F-4D97-AF65-F5344CB8AC3E}">
        <p14:creationId xmlns:p14="http://schemas.microsoft.com/office/powerpoint/2010/main" val="13982201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F9435E-CB24-91BD-51CE-771EAB81A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A740826-E9A4-DF00-914F-F2B8462B4CC2}"/>
              </a:ext>
            </a:extLst>
          </p:cNvPr>
          <p:cNvSpPr/>
          <p:nvPr/>
        </p:nvSpPr>
        <p:spPr>
          <a:xfrm>
            <a:off x="838200" y="2265680"/>
            <a:ext cx="10144760" cy="340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http://www.ievbras.ru/ecostat/Kiril/Article/A23/Vol2/Kr_fa_4.htm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79172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C0D89E-5BBF-94D9-E3A0-456DE8C4E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435612"/>
            <a:ext cx="11109960" cy="589915"/>
          </a:xfrm>
        </p:spPr>
        <p:txBody>
          <a:bodyPr>
            <a:normAutofit/>
          </a:bodyPr>
          <a:lstStyle/>
          <a:p>
            <a:r>
              <a:rPr lang="ru-RU" sz="2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WGS 84</a:t>
            </a:r>
            <a:r>
              <a:rPr lang="ru-RU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ru-RU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Всемирная система геодезических параметров Земли</a:t>
            </a:r>
            <a:endParaRPr lang="ru-RU" sz="24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6E06C9A-8CF9-36D2-012D-B71161625CBA}"/>
              </a:ext>
            </a:extLst>
          </p:cNvPr>
          <p:cNvSpPr/>
          <p:nvPr/>
        </p:nvSpPr>
        <p:spPr>
          <a:xfrm>
            <a:off x="763481" y="1127761"/>
            <a:ext cx="7760760" cy="3677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ru-RU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WGS 84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" tooltip="Английский язык"/>
              </a:rPr>
              <a:t>англ.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ru-RU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World </a:t>
            </a:r>
            <a:r>
              <a:rPr lang="ru-RU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Geodetic</a:t>
            </a:r>
            <a:r>
              <a:rPr lang="ru-RU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System 1984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 — всемирная система геодезических параметров Земли 1984 года, в число которых входит система геоцентрических координат. В отличие от локальных систем, является единой системой для всей планеты. Предшественниками WGS 84 были системы </a:t>
            </a:r>
            <a:r>
              <a:rPr lang="ru-RU" b="0" i="0" u="none" strike="noStrike" dirty="0">
                <a:solidFill>
                  <a:srgbClr val="BA0000"/>
                </a:solidFill>
                <a:effectLst/>
                <a:latin typeface="Arial" panose="020B0604020202020204" pitchFamily="34" charset="0"/>
                <a:hlinkClick r:id="rId3" tooltip="WGS 72 (страница отсутствует)"/>
              </a:rPr>
              <a:t>WGS 72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ru-RU" b="0" i="0" u="none" strike="noStrike" dirty="0">
                <a:solidFill>
                  <a:srgbClr val="BA0000"/>
                </a:solidFill>
                <a:effectLst/>
                <a:latin typeface="Arial" panose="020B0604020202020204" pitchFamily="34" charset="0"/>
                <a:hlinkClick r:id="rId4" tooltip="WGS 66 (страница отсутствует)"/>
              </a:rPr>
              <a:t>WGS 66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и </a:t>
            </a:r>
            <a:r>
              <a:rPr lang="ru-RU" b="0" i="0" u="none" strike="noStrike" dirty="0">
                <a:solidFill>
                  <a:srgbClr val="BA0000"/>
                </a:solidFill>
                <a:effectLst/>
                <a:latin typeface="Arial" panose="020B0604020202020204" pitchFamily="34" charset="0"/>
                <a:hlinkClick r:id="rId5" tooltip="WGS 60 (страница отсутствует)"/>
              </a:rPr>
              <a:t>WGS 60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WGS 84 определяет координаты относительно центра масс Земли, погрешность составляет менее 2 см. В WGS 84 нулевым меридианом считается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Опорный меридиан"/>
              </a:rPr>
              <a:t>Опорный меридиан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проходящий в 5,31″(~100 м) к востоку от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Гринвичский меридиан"/>
              </a:rPr>
              <a:t>Гринвичского меридиана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За основу взят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8" tooltip="Эллипсоид вращения"/>
              </a:rPr>
              <a:t>эллипсоид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с </a:t>
            </a:r>
            <a:r>
              <a:rPr lang="ru-RU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бóльшим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радиусом — 6 378 137 м (экваториальный) и меньшим — 6 356 752,3142 м (полярный). 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С 1997 года WGS84 поддерживается в пределах 10 см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  <a:endParaRPr lang="ru-RU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ctr"/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E32A4A3-73F1-E0ED-906F-58F6F32902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0" y="3089845"/>
            <a:ext cx="6354762" cy="340303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B21ADB7-EFE3-2746-90EF-BF43E92A8179}"/>
              </a:ext>
            </a:extLst>
          </p:cNvPr>
          <p:cNvSpPr/>
          <p:nvPr/>
        </p:nvSpPr>
        <p:spPr>
          <a:xfrm>
            <a:off x="254000" y="4947920"/>
            <a:ext cx="4704080" cy="167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https://www.researchgate.net/publication/281526273_GPS_Measurements_and_Its_Impact_on_Geodetic_Datum_Maintenance/figures?lo=1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6011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8A0A47-C707-CBEB-B078-B36E7C1A3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111827"/>
                </a:solidFill>
                <a:latin typeface="Studio-Feixen-Sans"/>
              </a:rPr>
              <a:t>h</a:t>
            </a:r>
            <a:r>
              <a:rPr lang="en-US" b="1" i="0" dirty="0" err="1">
                <a:solidFill>
                  <a:srgbClr val="111827"/>
                </a:solidFill>
                <a:effectLst/>
                <a:latin typeface="Studio-Feixen-Sans"/>
              </a:rPr>
              <a:t>scat</a:t>
            </a:r>
            <a:r>
              <a:rPr lang="en-US" b="1" i="0" dirty="0">
                <a:solidFill>
                  <a:srgbClr val="111827"/>
                </a:solidFill>
                <a:effectLst/>
                <a:latin typeface="Studio-Feixen-Sans"/>
              </a:rPr>
              <a:t> (): Produce h-scatterplot</a:t>
            </a:r>
            <a:br>
              <a:rPr lang="en-US" b="1" i="0" dirty="0">
                <a:solidFill>
                  <a:srgbClr val="111827"/>
                </a:solidFill>
                <a:effectLst/>
                <a:latin typeface="Studio-Feixen-Sans"/>
              </a:rPr>
            </a:b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FE78999-3D60-C568-B498-30CA6E9DD7EA}"/>
              </a:ext>
            </a:extLst>
          </p:cNvPr>
          <p:cNvSpPr/>
          <p:nvPr/>
        </p:nvSpPr>
        <p:spPr>
          <a:xfrm>
            <a:off x="975360" y="2204720"/>
            <a:ext cx="10160000" cy="3657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dirty="0">
                <a:solidFill>
                  <a:schemeClr val="tx1"/>
                </a:solidFill>
              </a:rPr>
              <a:t>Создает h-диаграммы рассеяния, на которые нанесены пары точек, имеющих определенные расстояния разделения. Эта функция является оболочкой для </a:t>
            </a:r>
            <a:r>
              <a:rPr lang="ru-RU" sz="2000" dirty="0" err="1">
                <a:solidFill>
                  <a:schemeClr val="tx1"/>
                </a:solidFill>
              </a:rPr>
              <a:t>xyplot</a:t>
            </a:r>
            <a:r>
              <a:rPr lang="ru-RU" sz="20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0947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8FBD4C-32B2-4152-89DB-399A57166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365125"/>
            <a:ext cx="11176000" cy="467995"/>
          </a:xfrm>
        </p:spPr>
        <p:txBody>
          <a:bodyPr>
            <a:normAutofit fontScale="90000"/>
          </a:bodyPr>
          <a:lstStyle/>
          <a:p>
            <a:r>
              <a:rPr lang="ru-RU" dirty="0"/>
              <a:t>Понятие пространственных данных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D73E5BD-87BC-4A62-B3BC-BE47D766421A}"/>
              </a:ext>
            </a:extLst>
          </p:cNvPr>
          <p:cNvSpPr/>
          <p:nvPr/>
        </p:nvSpPr>
        <p:spPr>
          <a:xfrm>
            <a:off x="467360" y="1066800"/>
            <a:ext cx="6014720" cy="25196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i="0" dirty="0">
                <a:solidFill>
                  <a:srgbClr val="212529"/>
                </a:solidFill>
                <a:effectLst/>
                <a:latin typeface="-apple-system"/>
              </a:rPr>
              <a:t>Пространственные данные (</a:t>
            </a:r>
            <a:r>
              <a:rPr lang="ru-RU" b="1" i="1" dirty="0" err="1">
                <a:solidFill>
                  <a:srgbClr val="C00000"/>
                </a:solidFill>
                <a:effectLst/>
                <a:latin typeface="-apple-system"/>
              </a:rPr>
              <a:t>spatial</a:t>
            </a:r>
            <a:r>
              <a:rPr lang="ru-RU" b="1" i="1" dirty="0">
                <a:solidFill>
                  <a:srgbClr val="C00000"/>
                </a:solidFill>
                <a:effectLst/>
                <a:latin typeface="-apple-system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effectLst/>
                <a:latin typeface="-apple-system"/>
              </a:rPr>
              <a:t>data</a:t>
            </a:r>
            <a:r>
              <a:rPr lang="ru-RU" b="1" i="0" dirty="0">
                <a:solidFill>
                  <a:srgbClr val="212529"/>
                </a:solidFill>
                <a:effectLst/>
                <a:latin typeface="-apple-system"/>
              </a:rPr>
              <a:t>) — это данные о пространственных объектах и их совокупностях. В свою очередь, пространственный объект – это </a:t>
            </a:r>
            <a:r>
              <a:rPr lang="ru-RU" b="1" i="1" dirty="0">
                <a:solidFill>
                  <a:srgbClr val="212529"/>
                </a:solidFill>
                <a:effectLst/>
                <a:latin typeface="-apple-system"/>
              </a:rPr>
              <a:t>объект реального (или виртуального мира) с указанием его идентификатора, </a:t>
            </a:r>
            <a:r>
              <a:rPr lang="ru-RU" b="1" i="1" dirty="0">
                <a:solidFill>
                  <a:srgbClr val="C00000"/>
                </a:solidFill>
                <a:effectLst/>
                <a:latin typeface="-apple-system"/>
              </a:rPr>
              <a:t>координатных</a:t>
            </a:r>
            <a:r>
              <a:rPr lang="ru-RU" b="1" i="1" dirty="0">
                <a:solidFill>
                  <a:srgbClr val="212529"/>
                </a:solidFill>
                <a:effectLst/>
                <a:latin typeface="-apple-system"/>
              </a:rPr>
              <a:t> и атрибутивных </a:t>
            </a:r>
            <a:r>
              <a:rPr lang="ru-RU" b="1" i="1" dirty="0">
                <a:solidFill>
                  <a:srgbClr val="212529"/>
                </a:solidFill>
                <a:latin typeface="-apple-system"/>
              </a:rPr>
              <a:t>признаков (количественных и </a:t>
            </a:r>
            <a:r>
              <a:rPr lang="en-US" b="1" i="1" dirty="0">
                <a:solidFill>
                  <a:srgbClr val="212529"/>
                </a:solidFill>
                <a:latin typeface="-apple-system"/>
              </a:rPr>
              <a:t>/ </a:t>
            </a:r>
            <a:r>
              <a:rPr lang="ru-RU" b="1" i="1" dirty="0">
                <a:solidFill>
                  <a:srgbClr val="212529"/>
                </a:solidFill>
                <a:latin typeface="-apple-system"/>
              </a:rPr>
              <a:t>или качественных)</a:t>
            </a:r>
            <a:endParaRPr lang="ru-RU" b="1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B147B87-8AE3-4CD4-ACD5-D32F1D1CDA57}"/>
              </a:ext>
            </a:extLst>
          </p:cNvPr>
          <p:cNvSpPr/>
          <p:nvPr/>
        </p:nvSpPr>
        <p:spPr>
          <a:xfrm>
            <a:off x="3820160" y="4115435"/>
            <a:ext cx="5036184" cy="23774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i="0" dirty="0">
                <a:solidFill>
                  <a:srgbClr val="212529"/>
                </a:solidFill>
                <a:effectLst/>
                <a:latin typeface="-apple-system"/>
              </a:rPr>
              <a:t>пространственные данные можно определить как </a:t>
            </a:r>
            <a:r>
              <a:rPr lang="ru-RU" b="1" i="1" dirty="0">
                <a:solidFill>
                  <a:srgbClr val="212529"/>
                </a:solidFill>
                <a:effectLst/>
                <a:latin typeface="-apple-system"/>
              </a:rPr>
              <a:t>данные о географических объектах или явлениях, фиксирующие их местоположение и/или распределение </a:t>
            </a:r>
            <a:r>
              <a:rPr lang="ru-RU" b="1" i="1" dirty="0">
                <a:solidFill>
                  <a:srgbClr val="C00000"/>
                </a:solidFill>
                <a:effectLst/>
                <a:latin typeface="-apple-system"/>
              </a:rPr>
              <a:t>в системе координат</a:t>
            </a:r>
            <a:r>
              <a:rPr lang="ru-RU" b="1" i="1" dirty="0">
                <a:solidFill>
                  <a:srgbClr val="212529"/>
                </a:solidFill>
                <a:effectLst/>
                <a:latin typeface="-apple-system"/>
              </a:rPr>
              <a:t>, привязанной к телу Земли или любого другого небесного тела</a:t>
            </a:r>
            <a:r>
              <a:rPr lang="ru-RU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ru-RU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275F312F-8868-4D21-940A-0262BC306F34}"/>
              </a:ext>
            </a:extLst>
          </p:cNvPr>
          <p:cNvSpPr/>
          <p:nvPr/>
        </p:nvSpPr>
        <p:spPr>
          <a:xfrm>
            <a:off x="177800" y="3728720"/>
            <a:ext cx="3378200" cy="2764155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i="0" dirty="0">
                <a:solidFill>
                  <a:srgbClr val="212529"/>
                </a:solidFill>
                <a:effectLst/>
                <a:latin typeface="-apple-system"/>
              </a:rPr>
              <a:t>отличительная особенность пространственных данных перед непространственными является </a:t>
            </a:r>
            <a:r>
              <a:rPr lang="ru-RU" b="1" i="0" dirty="0">
                <a:solidFill>
                  <a:srgbClr val="C00000"/>
                </a:solidFill>
                <a:effectLst/>
                <a:latin typeface="-apple-system"/>
              </a:rPr>
              <a:t>координатное описание местоположения</a:t>
            </a:r>
            <a:endParaRPr lang="ru-RU" b="1" dirty="0">
              <a:solidFill>
                <a:srgbClr val="C00000"/>
              </a:solidFill>
            </a:endParaRPr>
          </a:p>
        </p:txBody>
      </p:sp>
      <p:sp>
        <p:nvSpPr>
          <p:cNvPr id="6" name="Стрелка: вверх 5">
            <a:extLst>
              <a:ext uri="{FF2B5EF4-FFF2-40B4-BE49-F238E27FC236}">
                <a16:creationId xmlns:a16="http://schemas.microsoft.com/office/drawing/2014/main" id="{0103D47F-6546-42D1-8A60-6C64E11133D7}"/>
              </a:ext>
            </a:extLst>
          </p:cNvPr>
          <p:cNvSpPr/>
          <p:nvPr/>
        </p:nvSpPr>
        <p:spPr>
          <a:xfrm>
            <a:off x="1592580" y="3357880"/>
            <a:ext cx="548640" cy="4622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DAFBA180-4D9A-4370-AC86-01BBC7F7F375}"/>
              </a:ext>
            </a:extLst>
          </p:cNvPr>
          <p:cNvSpPr/>
          <p:nvPr/>
        </p:nvSpPr>
        <p:spPr>
          <a:xfrm>
            <a:off x="3255010" y="5009513"/>
            <a:ext cx="439420" cy="447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7054E58-6DF1-4CA1-ADF4-1169D43AE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876" y="833120"/>
            <a:ext cx="5036184" cy="328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7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096705-E45B-4F6D-9E18-E7CE19083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20" y="365125"/>
            <a:ext cx="11186160" cy="620395"/>
          </a:xfrm>
        </p:spPr>
        <p:txBody>
          <a:bodyPr>
            <a:normAutofit fontScale="90000"/>
          </a:bodyPr>
          <a:lstStyle/>
          <a:p>
            <a:r>
              <a:rPr lang="ru-RU" dirty="0"/>
              <a:t>Источники пространственных данных </a:t>
            </a:r>
            <a:r>
              <a:rPr lang="ru-RU" sz="1800" dirty="0"/>
              <a:t>(</a:t>
            </a:r>
            <a:r>
              <a:rPr lang="en-US" sz="1800" dirty="0"/>
              <a:t>https://cgkipd.ru/fsdf/fond/ffpd/</a:t>
            </a:r>
            <a:r>
              <a:rPr lang="ru-RU" sz="1800" dirty="0"/>
              <a:t>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D603F2E-65E5-4E8D-9705-8D08F988D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720" y="3345020"/>
            <a:ext cx="10109200" cy="27282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BF66D5E-8749-4C01-9FAE-80B9DB015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695" y="1193720"/>
            <a:ext cx="923925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811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2B83BD2-A318-4609-AE8B-B6488A839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" y="272619"/>
            <a:ext cx="10840720" cy="586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108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05D4A76-9C53-42CC-A377-A4068B848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5" y="141923"/>
            <a:ext cx="2811145" cy="214433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373C13-ABE9-4421-9D0A-08A72EF0D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040" y="1838960"/>
            <a:ext cx="9286240" cy="453136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EB146C6-20E9-4DE7-ABDC-B086AA543B0B}"/>
              </a:ext>
            </a:extLst>
          </p:cNvPr>
          <p:cNvSpPr/>
          <p:nvPr/>
        </p:nvSpPr>
        <p:spPr>
          <a:xfrm>
            <a:off x="3413760" y="335280"/>
            <a:ext cx="8148320" cy="1351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solidFill>
                  <a:schemeClr val="accent1">
                    <a:lumMod val="50000"/>
                  </a:schemeClr>
                </a:solidFill>
              </a:rPr>
              <a:t>Пример ресурсов пространственных данных</a:t>
            </a:r>
          </a:p>
        </p:txBody>
      </p:sp>
    </p:spTree>
    <p:extLst>
      <p:ext uri="{BB962C8B-B14F-4D97-AF65-F5344CB8AC3E}">
        <p14:creationId xmlns:p14="http://schemas.microsoft.com/office/powerpoint/2010/main" val="624208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782B1BF-D66B-4CA6-9F09-439941D96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5075"/>
            <a:ext cx="12192000" cy="5807849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3BB881B-0795-4836-8375-DA1A383B8A24}"/>
              </a:ext>
            </a:extLst>
          </p:cNvPr>
          <p:cNvSpPr/>
          <p:nvPr/>
        </p:nvSpPr>
        <p:spPr>
          <a:xfrm>
            <a:off x="1818640" y="172720"/>
            <a:ext cx="5425440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Поиск по координатам</a:t>
            </a:r>
          </a:p>
        </p:txBody>
      </p:sp>
    </p:spTree>
    <p:extLst>
      <p:ext uri="{BB962C8B-B14F-4D97-AF65-F5344CB8AC3E}">
        <p14:creationId xmlns:p14="http://schemas.microsoft.com/office/powerpoint/2010/main" val="189519205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</TotalTime>
  <Words>2393</Words>
  <Application>Microsoft Office PowerPoint</Application>
  <PresentationFormat>Широкоэкранный</PresentationFormat>
  <Paragraphs>169</Paragraphs>
  <Slides>44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44</vt:i4>
      </vt:variant>
    </vt:vector>
  </HeadingPairs>
  <TitlesOfParts>
    <vt:vector size="53" baseType="lpstr">
      <vt:lpstr>-apple-system</vt:lpstr>
      <vt:lpstr>Arial</vt:lpstr>
      <vt:lpstr>Avenir Next W01</vt:lpstr>
      <vt:lpstr>Calibri</vt:lpstr>
      <vt:lpstr>Calibri Light</vt:lpstr>
      <vt:lpstr>Georgia</vt:lpstr>
      <vt:lpstr>Linux Libertine</vt:lpstr>
      <vt:lpstr>Studio-Feixen-Sans</vt:lpstr>
      <vt:lpstr>Тема Office</vt:lpstr>
      <vt:lpstr>Пространственно-динамический анализ и прогнозирование развития урбанистических систем</vt:lpstr>
      <vt:lpstr>Литература</vt:lpstr>
      <vt:lpstr>Презентация PowerPoint</vt:lpstr>
      <vt:lpstr>Понятие пространственного анализа</vt:lpstr>
      <vt:lpstr>Понятие пространственных данных</vt:lpstr>
      <vt:lpstr>Источники пространственных данных (https://cgkipd.ru/fsdf/fond/ffpd/)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Назначение пространственного анализа</vt:lpstr>
      <vt:lpstr>Последовательность пространственного анализа</vt:lpstr>
      <vt:lpstr>Основные определения</vt:lpstr>
      <vt:lpstr>Особенности пространственных данных (1)</vt:lpstr>
      <vt:lpstr> Waldo R. Tobler </vt:lpstr>
      <vt:lpstr>Особенности пространственных данных (2)</vt:lpstr>
      <vt:lpstr>Пример – город Ступино (МСК обл.) – полигон, точка</vt:lpstr>
      <vt:lpstr>Москва – точка на карте, полигон, система полигонов: особенности задач исследования?</vt:lpstr>
      <vt:lpstr>Особенности пространственных данных (3)</vt:lpstr>
      <vt:lpstr>Особенности пространственных данных (4)</vt:lpstr>
      <vt:lpstr>Особенности пространственных данных (5)</vt:lpstr>
      <vt:lpstr>Презентация PowerPoint</vt:lpstr>
      <vt:lpstr>Особенности пространственных данных (6)</vt:lpstr>
      <vt:lpstr>Описательная статистика</vt:lpstr>
      <vt:lpstr>Загрузить пакеты R</vt:lpstr>
      <vt:lpstr>https://stats.oarc.ucla.edu/r/faq/how-can-i-calculate-morans-i-in-r/</vt:lpstr>
      <vt:lpstr>Пространственная автокорреляция </vt:lpstr>
      <vt:lpstr>Источник:http://www.econ.uiuc.edu/~hrtdmrt2/Teaching/SE_2016_19/References/Spatial_Dependence_in_Linear_Regression_Models_With_an_Introduction_to_Spatial_Econometrics_281_29.pdf</vt:lpstr>
      <vt:lpstr>Презентация PowerPoint</vt:lpstr>
      <vt:lpstr>Пространственные веса</vt:lpstr>
      <vt:lpstr>Оценка пространственной автокорреляции на основе индекса Морана: https://stats.oarc.ucla.edu/r/faq/how-can-i-calculate-morans-i-in-r/</vt:lpstr>
      <vt:lpstr>Формулы расчета индекса Морана, его критериальных значений и оценки вероятности ошибки</vt:lpstr>
      <vt:lpstr>Ожидаемое значение индекса Морана</vt:lpstr>
      <vt:lpstr>Расчет индекса пространственной автокорреляции Морана</vt:lpstr>
      <vt:lpstr>Презентация PowerPoint</vt:lpstr>
      <vt:lpstr>Презентация PowerPoint</vt:lpstr>
      <vt:lpstr>Оценка  пространственной  автокорреляции</vt:lpstr>
      <vt:lpstr>Оценка индекса Могана на основе двоичной матрицы расстояний</vt:lpstr>
      <vt:lpstr>Презентация PowerPoint</vt:lpstr>
      <vt:lpstr>WGS 84 - Всемирная система геодезических параметров Земли</vt:lpstr>
      <vt:lpstr>hscat (): Produce h-scatterplot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Пространственно-динамический анализ и прогнозирование развития урбанистических систем</dc:title>
  <dc:creator>елена зарова</dc:creator>
  <cp:lastModifiedBy>елена зарова</cp:lastModifiedBy>
  <cp:revision>38</cp:revision>
  <dcterms:created xsi:type="dcterms:W3CDTF">2022-04-27T07:08:45Z</dcterms:created>
  <dcterms:modified xsi:type="dcterms:W3CDTF">2022-05-03T13:30:35Z</dcterms:modified>
</cp:coreProperties>
</file>